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4897" r:id="rId3"/>
    <p:sldId id="4900" r:id="rId4"/>
    <p:sldId id="589" r:id="rId5"/>
    <p:sldId id="660" r:id="rId6"/>
    <p:sldId id="4904" r:id="rId7"/>
    <p:sldId id="272" r:id="rId8"/>
    <p:sldId id="487" r:id="rId9"/>
    <p:sldId id="4899" r:id="rId10"/>
    <p:sldId id="4903" r:id="rId11"/>
    <p:sldId id="4906" r:id="rId12"/>
    <p:sldId id="4905" r:id="rId13"/>
    <p:sldId id="4902" r:id="rId14"/>
    <p:sldId id="454" r:id="rId15"/>
    <p:sldId id="533" r:id="rId16"/>
    <p:sldId id="664" r:id="rId17"/>
    <p:sldId id="676" r:id="rId18"/>
    <p:sldId id="678" r:id="rId19"/>
    <p:sldId id="4891" r:id="rId20"/>
    <p:sldId id="4901" r:id="rId21"/>
    <p:sldId id="688" r:id="rId22"/>
    <p:sldId id="5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1340A-7999-4948-85D8-43549BE54AA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84C65-6335-4186-99E7-AD786427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46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EA1EF-E049-411F-95E8-50B58FEF4D87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96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59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53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200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216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987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EA1EF-E049-411F-95E8-50B58FEF4D87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54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90788B-362C-4BD5-82D5-C2806097A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94AC-908E-4FFD-B988-85037C52216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A331B48-E212-4D36-B3BE-CE21F7813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C940A77-1C2A-4C55-A462-F28F1F71F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84312B-2C61-45C5-B85D-E2654DE69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ECF15-21C2-4678-849C-3B5BF91AAA5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1AAF8779-E448-480A-8293-FFA20B40C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4713" y="749300"/>
            <a:ext cx="4916487" cy="3687763"/>
          </a:xfrm>
          <a:ln/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8B04AABD-B7CD-4978-B78E-85E2CBDE7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9475" y="4678363"/>
            <a:ext cx="4903788" cy="4405312"/>
          </a:xfrm>
        </p:spPr>
        <p:txBody>
          <a:bodyPr lIns="94631" tIns="47325" rIns="94631" bIns="47325"/>
          <a:lstStyle/>
          <a:p>
            <a:r>
              <a:rPr lang="en-GB" altLang="en-US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318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476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877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46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EA1EF-E049-411F-95E8-50B58FEF4D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32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EA1EF-E049-411F-95E8-50B58FEF4D8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88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39962-FF6C-4437-8012-52AD2133E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D58FB-64DF-4516-9360-8DC259D74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967F-2767-4BC1-9099-726182B6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64DCD-ABBF-45BF-B8B5-A512BFBE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D998B-7C39-4218-BA43-E3B2120A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2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8B829-3496-4583-9BEB-58FD6F3F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779F9-A0EE-470E-A519-11A835A8D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45B9B-5442-4C7C-9EDD-96A7608F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FE121-8031-4C78-BF0E-128DEF65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6C6FB-0BF5-456E-B37C-4E862516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2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A4523-B074-41E1-809A-97F337497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5D850-87C3-4100-B309-52A1D9878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39817-F2A9-4648-BB29-CE9B4FFA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BE569-F9BA-451D-A084-CB7F80D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640DC-3A0E-4DF3-9F4D-DAC0C64C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5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67270" y="1647827"/>
            <a:ext cx="11070167" cy="4352925"/>
          </a:xfrm>
        </p:spPr>
        <p:txBody>
          <a:bodyPr wrap="none" numCol="2" spcCol="1764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60918" y="427039"/>
            <a:ext cx="11070165" cy="79533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2 lines</a:t>
            </a:r>
          </a:p>
        </p:txBody>
      </p:sp>
    </p:spTree>
    <p:extLst>
      <p:ext uri="{BB962C8B-B14F-4D97-AF65-F5344CB8AC3E}">
        <p14:creationId xmlns:p14="http://schemas.microsoft.com/office/powerpoint/2010/main" val="61137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B7A4-D1F0-450B-A75F-E696EC82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41EB3-DB40-446D-8B91-725D7FC5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A0DE1-127C-4530-B304-54981933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F4D32-13C9-4C7A-8795-DD8A332E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A3693-713E-4A71-B204-7E1E2986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9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55F16-39DC-4CDB-81D5-A76812858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FFB41-F4CD-45CD-9F05-01EA3B31C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5B87A-F159-488F-96C9-306EDA3F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EE27C-2317-4CD4-9B36-DD512385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58D88-31DD-4FE7-8DAB-2322E9E4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FF1C6-2C99-4B33-B451-056A5D50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7E20-EE7F-4554-B9EA-C950C8773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9B88C-D87F-4ADD-8CBB-6F60D1DA3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B0F4A-B4CF-4D09-8F17-E9B9A873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01A5C-D5CB-4BF4-8442-A9FD8B08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E1D61-B12F-4CC7-ADD8-90BEDA80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4C10-B20F-4D8A-845D-A6F1BE6D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016D8-CF63-47D5-BC98-282BC41C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D7FD4-9FD4-4B35-B2F4-17C54DA3A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6D72-D666-4E8D-B644-2D759719A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4AD0D-7343-42D6-8BFB-3D01A2405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41DBE7-66FD-4068-904D-50936134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2EE34-EB18-4DDB-AE2A-14FC9990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7232E-64A8-444E-B3FD-95FFF80C7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93FB-585B-4383-A43E-EAF7F20D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F0949-5490-4DA1-8556-341C9615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DC4F9-EABD-4DA1-8E4A-A9FF8B73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7084E-50E1-4717-BAAE-7BD1D807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6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C00744-5E72-4274-A701-A1A02F67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5E17F-E8B4-4E81-9AA1-13ED633C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87CAC-B332-470B-8F7B-D1CE0DE2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6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10DF-7C31-4FF0-A227-D331D93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142DF-A0F8-468C-8A81-BFA2005D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57E44-8186-4634-A3F1-072BF069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B19E9-F23D-4735-8CE0-9889F954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C7EC5-FB4C-421C-96D0-FAD63897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C4265-DE8A-446F-A8D9-E4A39877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3B4-47D4-495C-AF45-6EA8DC2CF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CCFEAC-5AD9-4640-BA23-9DDF7B6F4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4EC7C-7E36-4251-812C-46275D30E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6B19C-C511-4903-B4E6-B4BA04BB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8B646-36B3-4107-B1A6-7BE14133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149F0-4856-40E0-ACDD-DE46B729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0C286-4034-4AB3-B3F2-1FFF68E02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BC468-923B-4CA6-BCD2-CA18997E0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E9CFC-3CF1-427C-84A5-84FF3776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53F8-543C-453E-8413-E3EC4E7E4D1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9E380-1D11-4897-B40E-41CB2BA5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E320E-21BD-45DA-9867-2FDF8F9DB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3565-2BCC-409B-84B7-BB9CB3F8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D38A7-1B0A-4943-9F60-7CE255800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Trend in Industrial Refrigeration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97AB1-8701-4C68-B27B-56B4849F4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Hernan Hidalgo</a:t>
            </a:r>
          </a:p>
          <a:p>
            <a:r>
              <a:rPr lang="en-US" dirty="0"/>
              <a:t>Global Account Manager –  Danfoss Ind. Refrigeration</a:t>
            </a:r>
          </a:p>
          <a:p>
            <a:r>
              <a:rPr lang="en-US" dirty="0"/>
              <a:t>London Sep 30 2019</a:t>
            </a:r>
          </a:p>
        </p:txBody>
      </p:sp>
    </p:spTree>
    <p:extLst>
      <p:ext uri="{BB962C8B-B14F-4D97-AF65-F5344CB8AC3E}">
        <p14:creationId xmlns:p14="http://schemas.microsoft.com/office/powerpoint/2010/main" val="2789861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90" y="939843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Calculations performed on three different latitudes 365 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5E66CE-B1E0-40E2-A1B3-200AFCBAD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71" y="2529810"/>
            <a:ext cx="10897302" cy="179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6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90" y="939843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Compressor types used for calculations at different loads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E7A89B-5581-46C0-9C20-33C0E47CC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005" y="2616499"/>
            <a:ext cx="9769990" cy="16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94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89" y="47729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Power Consumption comparison with NH3 as a baseline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9B77A-6805-4324-96F3-562FAE26D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941" y="2735919"/>
            <a:ext cx="9392118" cy="13861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A2A2C3-3ADC-45E1-BFCA-0F033042FACC}"/>
              </a:ext>
            </a:extLst>
          </p:cNvPr>
          <p:cNvSpPr txBox="1"/>
          <p:nvPr/>
        </p:nvSpPr>
        <p:spPr>
          <a:xfrm>
            <a:off x="1524001" y="4586068"/>
            <a:ext cx="562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Dry cooler with no correction for parallel compression</a:t>
            </a:r>
          </a:p>
        </p:txBody>
      </p:sp>
    </p:spTree>
    <p:extLst>
      <p:ext uri="{BB962C8B-B14F-4D97-AF65-F5344CB8AC3E}">
        <p14:creationId xmlns:p14="http://schemas.microsoft.com/office/powerpoint/2010/main" val="71412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89" y="47729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Power Consumption comparison with NH3 as a baseline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4556B6-5D75-4CE0-A2C2-306E59F06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8" y="1273239"/>
            <a:ext cx="8189286" cy="48465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159853-F0D2-46A0-AEE7-54B754A8F28F}"/>
              </a:ext>
            </a:extLst>
          </p:cNvPr>
          <p:cNvSpPr txBox="1"/>
          <p:nvPr/>
        </p:nvSpPr>
        <p:spPr>
          <a:xfrm>
            <a:off x="8510954" y="1378634"/>
            <a:ext cx="3376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Bar graph TC flooded (recirculated) in warm climate does not include efficiency gain from parallel compression due to software constraints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DE82C1-17AA-4AA5-9595-98FF70B2A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27472"/>
              </p:ext>
            </p:extLst>
          </p:nvPr>
        </p:nvGraphicFramePr>
        <p:xfrm>
          <a:off x="8392554" y="2972033"/>
          <a:ext cx="3778048" cy="1079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451">
                  <a:extLst>
                    <a:ext uri="{9D8B030D-6E8A-4147-A177-3AD203B41FA5}">
                      <a16:colId xmlns:a16="http://schemas.microsoft.com/office/drawing/2014/main" val="3272152097"/>
                    </a:ext>
                  </a:extLst>
                </a:gridCol>
                <a:gridCol w="630122">
                  <a:extLst>
                    <a:ext uri="{9D8B030D-6E8A-4147-A177-3AD203B41FA5}">
                      <a16:colId xmlns:a16="http://schemas.microsoft.com/office/drawing/2014/main" val="3822367725"/>
                    </a:ext>
                  </a:extLst>
                </a:gridCol>
                <a:gridCol w="629451">
                  <a:extLst>
                    <a:ext uri="{9D8B030D-6E8A-4147-A177-3AD203B41FA5}">
                      <a16:colId xmlns:a16="http://schemas.microsoft.com/office/drawing/2014/main" val="2574743466"/>
                    </a:ext>
                  </a:extLst>
                </a:gridCol>
                <a:gridCol w="630122">
                  <a:extLst>
                    <a:ext uri="{9D8B030D-6E8A-4147-A177-3AD203B41FA5}">
                      <a16:colId xmlns:a16="http://schemas.microsoft.com/office/drawing/2014/main" val="3462581412"/>
                    </a:ext>
                  </a:extLst>
                </a:gridCol>
                <a:gridCol w="629451">
                  <a:extLst>
                    <a:ext uri="{9D8B030D-6E8A-4147-A177-3AD203B41FA5}">
                      <a16:colId xmlns:a16="http://schemas.microsoft.com/office/drawing/2014/main" val="1705893614"/>
                    </a:ext>
                  </a:extLst>
                </a:gridCol>
                <a:gridCol w="629451">
                  <a:extLst>
                    <a:ext uri="{9D8B030D-6E8A-4147-A177-3AD203B41FA5}">
                      <a16:colId xmlns:a16="http://schemas.microsoft.com/office/drawing/2014/main" val="2230847678"/>
                    </a:ext>
                  </a:extLst>
                </a:gridCol>
              </a:tblGrid>
              <a:tr h="3417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CO2 TC DX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CO2 TC Flooded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R717 2ST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Cascade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R507 2ST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35093334"/>
                  </a:ext>
                </a:extLst>
              </a:tr>
              <a:tr h="194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49537878"/>
                  </a:ext>
                </a:extLst>
              </a:tr>
              <a:tr h="341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Frankfurt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32162548"/>
                  </a:ext>
                </a:extLst>
              </a:tr>
              <a:tr h="201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Oslo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241993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4CD74DC-F5B1-4A52-B632-A32D7D99E268}"/>
              </a:ext>
            </a:extLst>
          </p:cNvPr>
          <p:cNvSpPr txBox="1"/>
          <p:nvPr/>
        </p:nvSpPr>
        <p:spPr>
          <a:xfrm>
            <a:off x="8510954" y="4262511"/>
            <a:ext cx="3477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shows best possible results with adiabatic coolers and manual estimation with parallel compression for TC</a:t>
            </a:r>
          </a:p>
        </p:txBody>
      </p:sp>
    </p:spTree>
    <p:extLst>
      <p:ext uri="{BB962C8B-B14F-4D97-AF65-F5344CB8AC3E}">
        <p14:creationId xmlns:p14="http://schemas.microsoft.com/office/powerpoint/2010/main" val="151471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>
            <a:extLst>
              <a:ext uri="{FF2B5EF4-FFF2-40B4-BE49-F238E27FC236}">
                <a16:creationId xmlns:a16="http://schemas.microsoft.com/office/drawing/2014/main" id="{819E2406-4C47-4154-A5A9-F7CE7110DD0C}"/>
              </a:ext>
            </a:extLst>
          </p:cNvPr>
          <p:cNvSpPr txBox="1">
            <a:spLocks/>
          </p:cNvSpPr>
          <p:nvPr/>
        </p:nvSpPr>
        <p:spPr>
          <a:xfrm>
            <a:off x="2390283" y="913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Typical Industrial Refrigeration system types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E65911A-6CB5-4BBB-867B-6140DE6C50A4}"/>
              </a:ext>
            </a:extLst>
          </p:cNvPr>
          <p:cNvGrpSpPr/>
          <p:nvPr/>
        </p:nvGrpSpPr>
        <p:grpSpPr>
          <a:xfrm>
            <a:off x="1520094" y="-1934"/>
            <a:ext cx="870189" cy="433067"/>
            <a:chOff x="0" y="293096"/>
            <a:chExt cx="870189" cy="433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A7D6FE8-4440-418F-BCD9-0BB554101FC7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FDB83E-2279-4CEA-8AD1-AD4769173FE0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3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78" name="Title 1">
            <a:extLst>
              <a:ext uri="{FF2B5EF4-FFF2-40B4-BE49-F238E27FC236}">
                <a16:creationId xmlns:a16="http://schemas.microsoft.com/office/drawing/2014/main" id="{324EFD5D-0A43-4876-9445-36DF65AE1A16}"/>
              </a:ext>
            </a:extLst>
          </p:cNvPr>
          <p:cNvSpPr txBox="1">
            <a:spLocks/>
          </p:cNvSpPr>
          <p:nvPr/>
        </p:nvSpPr>
        <p:spPr>
          <a:xfrm>
            <a:off x="2390282" y="47436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The traditional NH3 pump circulation system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FF48E9B6-E6FC-40C0-9E1A-E795D3821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943" y="934311"/>
            <a:ext cx="6902450" cy="274789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6161176A-A5E3-48C0-8370-841E09DE2F4A}"/>
              </a:ext>
            </a:extLst>
          </p:cNvPr>
          <p:cNvSpPr txBox="1"/>
          <p:nvPr/>
        </p:nvSpPr>
        <p:spPr>
          <a:xfrm>
            <a:off x="1805776" y="3698007"/>
            <a:ext cx="3200564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400" b="1" dirty="0"/>
              <a:t>Fully dedicated IR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Pumped systems on MT and LT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Dedicated compresssors per temperature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Evaporative condensor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Industrial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Oil return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Complete system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Steel/stainles steel pipes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Welded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Industrial built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Reliabile and proven technology</a:t>
            </a:r>
          </a:p>
        </p:txBody>
      </p:sp>
      <p:sp>
        <p:nvSpPr>
          <p:cNvPr id="73" name="Title 1">
            <a:extLst>
              <a:ext uri="{FF2B5EF4-FFF2-40B4-BE49-F238E27FC236}">
                <a16:creationId xmlns:a16="http://schemas.microsoft.com/office/drawing/2014/main" id="{473EE0F4-AF87-4284-BD38-9F405766A6CE}"/>
              </a:ext>
            </a:extLst>
          </p:cNvPr>
          <p:cNvSpPr txBox="1">
            <a:spLocks/>
          </p:cNvSpPr>
          <p:nvPr/>
        </p:nvSpPr>
        <p:spPr>
          <a:xfrm>
            <a:off x="1719344" y="891672"/>
            <a:ext cx="2446257" cy="3090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1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EDC9D50-82AE-4554-9514-CDFA934E0F0F}"/>
              </a:ext>
            </a:extLst>
          </p:cNvPr>
          <p:cNvSpPr/>
          <p:nvPr/>
        </p:nvSpPr>
        <p:spPr>
          <a:xfrm>
            <a:off x="1733862" y="876300"/>
            <a:ext cx="8769038" cy="2686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2725826-7431-4E8C-A85A-5D0433BE55DB}"/>
              </a:ext>
            </a:extLst>
          </p:cNvPr>
          <p:cNvSpPr txBox="1"/>
          <p:nvPr/>
        </p:nvSpPr>
        <p:spPr>
          <a:xfrm>
            <a:off x="5234356" y="3646854"/>
            <a:ext cx="3416299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400" b="1" dirty="0"/>
              <a:t>+</a:t>
            </a: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Generally most efficient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Superior cooler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Easy to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Efficient and safe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High safety integrity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Leak tight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Long litefime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New emerging technologies for charge reduction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1C617C4-A772-4406-B6FB-B4534AA55F7D}"/>
              </a:ext>
            </a:extLst>
          </p:cNvPr>
          <p:cNvSpPr txBox="1"/>
          <p:nvPr/>
        </p:nvSpPr>
        <p:spPr>
          <a:xfrm>
            <a:off x="8995510" y="3601915"/>
            <a:ext cx="149273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400" b="1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NH3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First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7249C3A-4CC0-425F-99C2-F9ED07F92E68}"/>
              </a:ext>
            </a:extLst>
          </p:cNvPr>
          <p:cNvSpPr/>
          <p:nvPr/>
        </p:nvSpPr>
        <p:spPr>
          <a:xfrm>
            <a:off x="5056554" y="3619500"/>
            <a:ext cx="5459046" cy="27051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FA4883F-1C59-4CC0-8F45-5F58ECB25181}"/>
              </a:ext>
            </a:extLst>
          </p:cNvPr>
          <p:cNvCxnSpPr/>
          <p:nvPr/>
        </p:nvCxnSpPr>
        <p:spPr>
          <a:xfrm>
            <a:off x="8805985" y="3624385"/>
            <a:ext cx="0" cy="269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92">
            <a:extLst>
              <a:ext uri="{FF2B5EF4-FFF2-40B4-BE49-F238E27FC236}">
                <a16:creationId xmlns:a16="http://schemas.microsoft.com/office/drawing/2014/main" id="{A028F68E-CCD9-47F0-92DE-A56CCE5BAC01}"/>
              </a:ext>
            </a:extLst>
          </p:cNvPr>
          <p:cNvSpPr>
            <a:spLocks noChangeAspect="1"/>
          </p:cNvSpPr>
          <p:nvPr/>
        </p:nvSpPr>
        <p:spPr bwMode="auto">
          <a:xfrm>
            <a:off x="8573919" y="2367563"/>
            <a:ext cx="447675" cy="244475"/>
          </a:xfrm>
          <a:custGeom>
            <a:avLst/>
            <a:gdLst>
              <a:gd name="T0" fmla="*/ 2147483647 w 463"/>
              <a:gd name="T1" fmla="*/ 935249869 h 250"/>
              <a:gd name="T2" fmla="*/ 0 w 463"/>
              <a:gd name="T3" fmla="*/ 0 h 250"/>
              <a:gd name="T4" fmla="*/ 0 w 463"/>
              <a:gd name="T5" fmla="*/ 2147483647 h 250"/>
              <a:gd name="T6" fmla="*/ 2147483647 w 463"/>
              <a:gd name="T7" fmla="*/ 2147483647 h 250"/>
              <a:gd name="T8" fmla="*/ 2147483647 w 463"/>
              <a:gd name="T9" fmla="*/ 2147483647 h 250"/>
              <a:gd name="T10" fmla="*/ 2147483647 w 463"/>
              <a:gd name="T11" fmla="*/ 2147483647 h 250"/>
              <a:gd name="T12" fmla="*/ 2147483647 w 463"/>
              <a:gd name="T13" fmla="*/ 2147483647 h 250"/>
              <a:gd name="T14" fmla="*/ 2147483647 w 463"/>
              <a:gd name="T15" fmla="*/ 2147483647 h 250"/>
              <a:gd name="T16" fmla="*/ 2147483647 w 463"/>
              <a:gd name="T17" fmla="*/ 2147483647 h 250"/>
              <a:gd name="T18" fmla="*/ 2147483647 w 463"/>
              <a:gd name="T19" fmla="*/ 2147483647 h 250"/>
              <a:gd name="T20" fmla="*/ 2147483647 w 463"/>
              <a:gd name="T21" fmla="*/ 2147483647 h 250"/>
              <a:gd name="T22" fmla="*/ 2147483647 w 463"/>
              <a:gd name="T23" fmla="*/ 2147483647 h 250"/>
              <a:gd name="T24" fmla="*/ 2147483647 w 463"/>
              <a:gd name="T25" fmla="*/ 2147483647 h 250"/>
              <a:gd name="T26" fmla="*/ 2147483647 w 463"/>
              <a:gd name="T27" fmla="*/ 2147483647 h 250"/>
              <a:gd name="T28" fmla="*/ 2147483647 w 463"/>
              <a:gd name="T29" fmla="*/ 1870499739 h 2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3" h="250">
                <a:moveTo>
                  <a:pt x="463" y="1"/>
                </a:moveTo>
                <a:lnTo>
                  <a:pt x="0" y="0"/>
                </a:lnTo>
                <a:lnTo>
                  <a:pt x="0" y="37"/>
                </a:lnTo>
                <a:lnTo>
                  <a:pt x="6" y="75"/>
                </a:lnTo>
                <a:lnTo>
                  <a:pt x="16" y="109"/>
                </a:lnTo>
                <a:lnTo>
                  <a:pt x="34" y="142"/>
                </a:lnTo>
                <a:cubicBezTo>
                  <a:pt x="40" y="151"/>
                  <a:pt x="40" y="154"/>
                  <a:pt x="51" y="166"/>
                </a:cubicBezTo>
                <a:lnTo>
                  <a:pt x="103" y="216"/>
                </a:lnTo>
                <a:lnTo>
                  <a:pt x="162" y="241"/>
                </a:lnTo>
                <a:lnTo>
                  <a:pt x="223" y="250"/>
                </a:lnTo>
                <a:lnTo>
                  <a:pt x="306" y="241"/>
                </a:lnTo>
                <a:lnTo>
                  <a:pt x="382" y="196"/>
                </a:lnTo>
                <a:lnTo>
                  <a:pt x="432" y="139"/>
                </a:lnTo>
                <a:lnTo>
                  <a:pt x="460" y="72"/>
                </a:lnTo>
                <a:lnTo>
                  <a:pt x="463" y="2"/>
                </a:lnTo>
              </a:path>
            </a:pathLst>
          </a:cu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8" name="Freeform 104">
            <a:extLst>
              <a:ext uri="{FF2B5EF4-FFF2-40B4-BE49-F238E27FC236}">
                <a16:creationId xmlns:a16="http://schemas.microsoft.com/office/drawing/2014/main" id="{99F3A532-8D46-416C-954A-2DD30190C4FB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8569156" y="2167538"/>
            <a:ext cx="447675" cy="244475"/>
          </a:xfrm>
          <a:custGeom>
            <a:avLst/>
            <a:gdLst>
              <a:gd name="T0" fmla="*/ 2147483647 w 463"/>
              <a:gd name="T1" fmla="*/ 935249869 h 250"/>
              <a:gd name="T2" fmla="*/ 0 w 463"/>
              <a:gd name="T3" fmla="*/ 0 h 250"/>
              <a:gd name="T4" fmla="*/ 0 w 463"/>
              <a:gd name="T5" fmla="*/ 2147483647 h 250"/>
              <a:gd name="T6" fmla="*/ 2147483647 w 463"/>
              <a:gd name="T7" fmla="*/ 2147483647 h 250"/>
              <a:gd name="T8" fmla="*/ 2147483647 w 463"/>
              <a:gd name="T9" fmla="*/ 2147483647 h 250"/>
              <a:gd name="T10" fmla="*/ 2147483647 w 463"/>
              <a:gd name="T11" fmla="*/ 2147483647 h 250"/>
              <a:gd name="T12" fmla="*/ 2147483647 w 463"/>
              <a:gd name="T13" fmla="*/ 2147483647 h 250"/>
              <a:gd name="T14" fmla="*/ 2147483647 w 463"/>
              <a:gd name="T15" fmla="*/ 2147483647 h 250"/>
              <a:gd name="T16" fmla="*/ 2147483647 w 463"/>
              <a:gd name="T17" fmla="*/ 2147483647 h 250"/>
              <a:gd name="T18" fmla="*/ 2147483647 w 463"/>
              <a:gd name="T19" fmla="*/ 2147483647 h 250"/>
              <a:gd name="T20" fmla="*/ 2147483647 w 463"/>
              <a:gd name="T21" fmla="*/ 2147483647 h 250"/>
              <a:gd name="T22" fmla="*/ 2147483647 w 463"/>
              <a:gd name="T23" fmla="*/ 2147483647 h 250"/>
              <a:gd name="T24" fmla="*/ 2147483647 w 463"/>
              <a:gd name="T25" fmla="*/ 2147483647 h 250"/>
              <a:gd name="T26" fmla="*/ 2147483647 w 463"/>
              <a:gd name="T27" fmla="*/ 2147483647 h 250"/>
              <a:gd name="T28" fmla="*/ 2147483647 w 463"/>
              <a:gd name="T29" fmla="*/ 1870499739 h 2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3" h="250">
                <a:moveTo>
                  <a:pt x="463" y="1"/>
                </a:moveTo>
                <a:lnTo>
                  <a:pt x="0" y="0"/>
                </a:lnTo>
                <a:lnTo>
                  <a:pt x="0" y="37"/>
                </a:lnTo>
                <a:lnTo>
                  <a:pt x="6" y="75"/>
                </a:lnTo>
                <a:lnTo>
                  <a:pt x="16" y="109"/>
                </a:lnTo>
                <a:lnTo>
                  <a:pt x="34" y="142"/>
                </a:lnTo>
                <a:cubicBezTo>
                  <a:pt x="40" y="151"/>
                  <a:pt x="40" y="154"/>
                  <a:pt x="51" y="166"/>
                </a:cubicBezTo>
                <a:lnTo>
                  <a:pt x="103" y="216"/>
                </a:lnTo>
                <a:lnTo>
                  <a:pt x="162" y="241"/>
                </a:lnTo>
                <a:lnTo>
                  <a:pt x="223" y="250"/>
                </a:lnTo>
                <a:lnTo>
                  <a:pt x="306" y="241"/>
                </a:lnTo>
                <a:lnTo>
                  <a:pt x="382" y="196"/>
                </a:lnTo>
                <a:lnTo>
                  <a:pt x="432" y="139"/>
                </a:lnTo>
                <a:lnTo>
                  <a:pt x="460" y="72"/>
                </a:lnTo>
                <a:lnTo>
                  <a:pt x="463" y="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FF737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9" name="Oval 93">
            <a:extLst>
              <a:ext uri="{FF2B5EF4-FFF2-40B4-BE49-F238E27FC236}">
                <a16:creationId xmlns:a16="http://schemas.microsoft.com/office/drawing/2014/main" id="{DB130E3A-7E15-4625-AE4A-3413F22647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64394" y="2167537"/>
            <a:ext cx="447675" cy="4445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400" dirty="0"/>
          </a:p>
        </p:txBody>
      </p:sp>
      <p:sp>
        <p:nvSpPr>
          <p:cNvPr id="90" name="Freeform 80">
            <a:extLst>
              <a:ext uri="{FF2B5EF4-FFF2-40B4-BE49-F238E27FC236}">
                <a16:creationId xmlns:a16="http://schemas.microsoft.com/office/drawing/2014/main" id="{6F4DF5E2-E331-4930-AF67-F6E5E5B16A87}"/>
              </a:ext>
            </a:extLst>
          </p:cNvPr>
          <p:cNvSpPr>
            <a:spLocks/>
          </p:cNvSpPr>
          <p:nvPr/>
        </p:nvSpPr>
        <p:spPr bwMode="auto">
          <a:xfrm>
            <a:off x="9488902" y="1957787"/>
            <a:ext cx="749300" cy="428227"/>
          </a:xfrm>
          <a:custGeom>
            <a:avLst/>
            <a:gdLst>
              <a:gd name="T0" fmla="*/ 2147483647 w 472"/>
              <a:gd name="T1" fmla="*/ 2147483647 h 259"/>
              <a:gd name="T2" fmla="*/ 2147483647 w 472"/>
              <a:gd name="T3" fmla="*/ 0 h 259"/>
              <a:gd name="T4" fmla="*/ 2147483647 w 472"/>
              <a:gd name="T5" fmla="*/ 0 h 259"/>
              <a:gd name="T6" fmla="*/ 2147483647 w 472"/>
              <a:gd name="T7" fmla="*/ 2147483647 h 259"/>
              <a:gd name="T8" fmla="*/ 2147483647 w 472"/>
              <a:gd name="T9" fmla="*/ 2147483647 h 259"/>
              <a:gd name="T10" fmla="*/ 2147483647 w 472"/>
              <a:gd name="T11" fmla="*/ 2147483647 h 259"/>
              <a:gd name="T12" fmla="*/ 2147483647 w 472"/>
              <a:gd name="T13" fmla="*/ 2147483647 h 259"/>
              <a:gd name="T14" fmla="*/ 2147483647 w 472"/>
              <a:gd name="T15" fmla="*/ 2147483647 h 259"/>
              <a:gd name="T16" fmla="*/ 2147483647 w 472"/>
              <a:gd name="T17" fmla="*/ 2147483647 h 259"/>
              <a:gd name="T18" fmla="*/ 2147483647 w 472"/>
              <a:gd name="T19" fmla="*/ 2147483647 h 259"/>
              <a:gd name="T20" fmla="*/ 2147483647 w 472"/>
              <a:gd name="T21" fmla="*/ 2147483647 h 259"/>
              <a:gd name="T22" fmla="*/ 2147483647 w 472"/>
              <a:gd name="T23" fmla="*/ 2147483647 h 259"/>
              <a:gd name="T24" fmla="*/ 2147483647 w 472"/>
              <a:gd name="T25" fmla="*/ 2147483647 h 259"/>
              <a:gd name="T26" fmla="*/ 2147483647 w 472"/>
              <a:gd name="T27" fmla="*/ 2147483647 h 259"/>
              <a:gd name="T28" fmla="*/ 2147483647 w 472"/>
              <a:gd name="T29" fmla="*/ 2147483647 h 259"/>
              <a:gd name="T30" fmla="*/ 2147483647 w 472"/>
              <a:gd name="T31" fmla="*/ 2147483647 h 259"/>
              <a:gd name="T32" fmla="*/ 2147483647 w 472"/>
              <a:gd name="T33" fmla="*/ 2147483647 h 2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72" h="259">
                <a:moveTo>
                  <a:pt x="31" y="1"/>
                </a:moveTo>
                <a:lnTo>
                  <a:pt x="238" y="0"/>
                </a:lnTo>
                <a:lnTo>
                  <a:pt x="439" y="0"/>
                </a:lnTo>
                <a:cubicBezTo>
                  <a:pt x="472" y="8"/>
                  <a:pt x="472" y="43"/>
                  <a:pt x="439" y="51"/>
                </a:cubicBezTo>
                <a:lnTo>
                  <a:pt x="238" y="49"/>
                </a:lnTo>
                <a:lnTo>
                  <a:pt x="34" y="51"/>
                </a:lnTo>
                <a:cubicBezTo>
                  <a:pt x="0" y="60"/>
                  <a:pt x="0" y="95"/>
                  <a:pt x="34" y="104"/>
                </a:cubicBezTo>
                <a:lnTo>
                  <a:pt x="238" y="103"/>
                </a:lnTo>
                <a:lnTo>
                  <a:pt x="439" y="105"/>
                </a:lnTo>
                <a:cubicBezTo>
                  <a:pt x="472" y="114"/>
                  <a:pt x="472" y="147"/>
                  <a:pt x="439" y="156"/>
                </a:cubicBezTo>
                <a:lnTo>
                  <a:pt x="241" y="156"/>
                </a:lnTo>
                <a:lnTo>
                  <a:pt x="34" y="156"/>
                </a:lnTo>
                <a:cubicBezTo>
                  <a:pt x="0" y="165"/>
                  <a:pt x="0" y="199"/>
                  <a:pt x="34" y="208"/>
                </a:cubicBezTo>
                <a:lnTo>
                  <a:pt x="238" y="207"/>
                </a:lnTo>
                <a:lnTo>
                  <a:pt x="438" y="208"/>
                </a:lnTo>
                <a:cubicBezTo>
                  <a:pt x="471" y="217"/>
                  <a:pt x="471" y="250"/>
                  <a:pt x="438" y="259"/>
                </a:cubicBezTo>
                <a:lnTo>
                  <a:pt x="240" y="259"/>
                </a:lnTo>
              </a:path>
            </a:pathLst>
          </a:custGeom>
          <a:noFill/>
          <a:ln w="317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91" name="Group 81">
            <a:extLst>
              <a:ext uri="{FF2B5EF4-FFF2-40B4-BE49-F238E27FC236}">
                <a16:creationId xmlns:a16="http://schemas.microsoft.com/office/drawing/2014/main" id="{E24C35DD-0B71-4244-B1FD-5151B4D58AFB}"/>
              </a:ext>
            </a:extLst>
          </p:cNvPr>
          <p:cNvGrpSpPr>
            <a:grpSpLocks/>
          </p:cNvGrpSpPr>
          <p:nvPr/>
        </p:nvGrpSpPr>
        <p:grpSpPr bwMode="auto">
          <a:xfrm>
            <a:off x="9582686" y="1346965"/>
            <a:ext cx="539750" cy="544513"/>
            <a:chOff x="2461" y="1830"/>
            <a:chExt cx="507" cy="461"/>
          </a:xfrm>
        </p:grpSpPr>
        <p:sp>
          <p:nvSpPr>
            <p:cNvPr id="92" name="Oval 82">
              <a:extLst>
                <a:ext uri="{FF2B5EF4-FFF2-40B4-BE49-F238E27FC236}">
                  <a16:creationId xmlns:a16="http://schemas.microsoft.com/office/drawing/2014/main" id="{D30CC1AD-CFDB-47A5-B803-62902387AF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2461" y="1830"/>
              <a:ext cx="507" cy="46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93" name="Oval 83">
              <a:extLst>
                <a:ext uri="{FF2B5EF4-FFF2-40B4-BE49-F238E27FC236}">
                  <a16:creationId xmlns:a16="http://schemas.microsoft.com/office/drawing/2014/main" id="{0FA666B4-8C77-4203-9FC2-49D7C6350C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2472" y="2012"/>
              <a:ext cx="242" cy="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94" name="Oval 84">
              <a:extLst>
                <a:ext uri="{FF2B5EF4-FFF2-40B4-BE49-F238E27FC236}">
                  <a16:creationId xmlns:a16="http://schemas.microsoft.com/office/drawing/2014/main" id="{4F1BA888-C969-481C-B773-65D62D6881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2713" y="2012"/>
              <a:ext cx="243" cy="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95" name="Oval 85">
              <a:extLst>
                <a:ext uri="{FF2B5EF4-FFF2-40B4-BE49-F238E27FC236}">
                  <a16:creationId xmlns:a16="http://schemas.microsoft.com/office/drawing/2014/main" id="{738AEBD3-A89D-4812-8B65-F38FA3C672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2669" y="2060"/>
              <a:ext cx="89" cy="2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96" name="Oval 86">
              <a:extLst>
                <a:ext uri="{FF2B5EF4-FFF2-40B4-BE49-F238E27FC236}">
                  <a16:creationId xmlns:a16="http://schemas.microsoft.com/office/drawing/2014/main" id="{9861C326-6610-4DC9-B355-AC6A4E0E53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2669" y="1831"/>
              <a:ext cx="89" cy="2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97" name="Freeform 87">
            <a:extLst>
              <a:ext uri="{FF2B5EF4-FFF2-40B4-BE49-F238E27FC236}">
                <a16:creationId xmlns:a16="http://schemas.microsoft.com/office/drawing/2014/main" id="{4F8E95BD-A04E-4846-8BC8-648080A6BF1D}"/>
              </a:ext>
            </a:extLst>
          </p:cNvPr>
          <p:cNvSpPr>
            <a:spLocks/>
          </p:cNvSpPr>
          <p:nvPr/>
        </p:nvSpPr>
        <p:spPr bwMode="auto">
          <a:xfrm>
            <a:off x="9295229" y="1297387"/>
            <a:ext cx="1133475" cy="1196975"/>
          </a:xfrm>
          <a:custGeom>
            <a:avLst/>
            <a:gdLst>
              <a:gd name="T0" fmla="*/ 2147483647 w 714"/>
              <a:gd name="T1" fmla="*/ 0 h 748"/>
              <a:gd name="T2" fmla="*/ 0 w 714"/>
              <a:gd name="T3" fmla="*/ 2147483647 h 748"/>
              <a:gd name="T4" fmla="*/ 2147483647 w 714"/>
              <a:gd name="T5" fmla="*/ 2147483647 h 748"/>
              <a:gd name="T6" fmla="*/ 2147483647 w 714"/>
              <a:gd name="T7" fmla="*/ 0 h 748"/>
              <a:gd name="T8" fmla="*/ 2147483647 w 714"/>
              <a:gd name="T9" fmla="*/ 0 h 7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4" h="748">
                <a:moveTo>
                  <a:pt x="135" y="0"/>
                </a:moveTo>
                <a:lnTo>
                  <a:pt x="0" y="748"/>
                </a:lnTo>
                <a:lnTo>
                  <a:pt x="714" y="747"/>
                </a:lnTo>
                <a:lnTo>
                  <a:pt x="568" y="0"/>
                </a:lnTo>
                <a:lnTo>
                  <a:pt x="135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8" name="Text Box 70">
            <a:extLst>
              <a:ext uri="{FF2B5EF4-FFF2-40B4-BE49-F238E27FC236}">
                <a16:creationId xmlns:a16="http://schemas.microsoft.com/office/drawing/2014/main" id="{DBD40AA7-DFCB-4579-8CC4-3A5B33F32AF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385601" y="897632"/>
            <a:ext cx="10429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dirty="0"/>
              <a:t>Condenser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5C110CC-3B9D-45EF-A6CD-0FCE3261C6CB}"/>
              </a:ext>
            </a:extLst>
          </p:cNvPr>
          <p:cNvCxnSpPr>
            <a:cxnSpLocks/>
          </p:cNvCxnSpPr>
          <p:nvPr/>
        </p:nvCxnSpPr>
        <p:spPr>
          <a:xfrm flipH="1">
            <a:off x="9012070" y="2385025"/>
            <a:ext cx="946319" cy="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B4D79095-52D4-4813-B285-E44093451E81}"/>
              </a:ext>
            </a:extLst>
          </p:cNvPr>
          <p:cNvCxnSpPr>
            <a:cxnSpLocks/>
            <a:stCxn id="89" idx="2"/>
          </p:cNvCxnSpPr>
          <p:nvPr/>
        </p:nvCxnSpPr>
        <p:spPr>
          <a:xfrm rot="10800000" flipV="1">
            <a:off x="7367590" y="2389787"/>
            <a:ext cx="1196805" cy="562963"/>
          </a:xfrm>
          <a:prstGeom prst="bentConnector3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0EDF7B06-8EFD-4029-855B-E5C039EFA433}"/>
              </a:ext>
            </a:extLst>
          </p:cNvPr>
          <p:cNvSpPr txBox="1"/>
          <p:nvPr/>
        </p:nvSpPr>
        <p:spPr>
          <a:xfrm>
            <a:off x="1857829" y="972458"/>
            <a:ext cx="41036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/>
              <a:t>NH3</a:t>
            </a:r>
            <a:endParaRPr lang="en-US" dirty="0" err="1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646799-CD45-476A-B31C-B5860DF4D840}"/>
              </a:ext>
            </a:extLst>
          </p:cNvPr>
          <p:cNvSpPr txBox="1"/>
          <p:nvPr/>
        </p:nvSpPr>
        <p:spPr>
          <a:xfrm>
            <a:off x="3583914" y="1019350"/>
            <a:ext cx="75822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000" dirty="0"/>
              <a:t>LT compressor</a:t>
            </a:r>
            <a:endParaRPr lang="en-US" sz="1000" dirty="0" err="1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31BB635-6A70-4E0D-A9D4-95A29E6CB150}"/>
              </a:ext>
            </a:extLst>
          </p:cNvPr>
          <p:cNvSpPr txBox="1"/>
          <p:nvPr/>
        </p:nvSpPr>
        <p:spPr>
          <a:xfrm>
            <a:off x="6887029" y="1008743"/>
            <a:ext cx="81272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000" dirty="0"/>
              <a:t>MT compressor</a:t>
            </a:r>
            <a:endParaRPr lang="en-US" sz="1000" dirty="0" err="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DAC887E-FB7B-4593-8BE8-38AADFBE8978}"/>
              </a:ext>
            </a:extLst>
          </p:cNvPr>
          <p:cNvSpPr/>
          <p:nvPr/>
        </p:nvSpPr>
        <p:spPr>
          <a:xfrm>
            <a:off x="1742830" y="3618523"/>
            <a:ext cx="3248270" cy="27041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2CCD0A4-AC18-44BA-85C1-996B9F350B81}"/>
              </a:ext>
            </a:extLst>
          </p:cNvPr>
          <p:cNvSpPr/>
          <p:nvPr/>
        </p:nvSpPr>
        <p:spPr>
          <a:xfrm>
            <a:off x="8289133" y="1276289"/>
            <a:ext cx="823911" cy="65014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E0E16E6D-4A01-4291-AB9A-96D9A6D90EED}"/>
              </a:ext>
            </a:extLst>
          </p:cNvPr>
          <p:cNvCxnSpPr>
            <a:cxnSpLocks/>
            <a:stCxn id="117" idx="6"/>
          </p:cNvCxnSpPr>
          <p:nvPr/>
        </p:nvCxnSpPr>
        <p:spPr>
          <a:xfrm>
            <a:off x="8313420" y="1341120"/>
            <a:ext cx="1234440" cy="60960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5A7DADD-7826-4041-9301-0D7EF1AE7859}"/>
              </a:ext>
            </a:extLst>
          </p:cNvPr>
          <p:cNvGrpSpPr/>
          <p:nvPr/>
        </p:nvGrpSpPr>
        <p:grpSpPr>
          <a:xfrm>
            <a:off x="9040019" y="3144383"/>
            <a:ext cx="1306878" cy="190744"/>
            <a:chOff x="7008019" y="3071812"/>
            <a:chExt cx="1306878" cy="19074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C41CACB-9EB9-4348-A765-EBD1483EF9A6}"/>
                </a:ext>
              </a:extLst>
            </p:cNvPr>
            <p:cNvSpPr/>
            <p:nvPr/>
          </p:nvSpPr>
          <p:spPr>
            <a:xfrm>
              <a:off x="7008935" y="3074987"/>
              <a:ext cx="187569" cy="187569"/>
            </a:xfrm>
            <a:prstGeom prst="rect">
              <a:avLst/>
            </a:prstGeom>
            <a:solidFill>
              <a:srgbClr val="00B05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8CF482C-C5E2-4266-BA04-9552DA41B2AF}"/>
                </a:ext>
              </a:extLst>
            </p:cNvPr>
            <p:cNvSpPr/>
            <p:nvPr/>
          </p:nvSpPr>
          <p:spPr>
            <a:xfrm>
              <a:off x="7378884" y="3074377"/>
              <a:ext cx="187569" cy="187569"/>
            </a:xfrm>
            <a:prstGeom prst="rect">
              <a:avLst/>
            </a:prstGeom>
            <a:solidFill>
              <a:srgbClr val="9CC61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B9795FA3-2374-4BBB-8ED6-D9B750F14A60}"/>
                </a:ext>
              </a:extLst>
            </p:cNvPr>
            <p:cNvSpPr/>
            <p:nvPr/>
          </p:nvSpPr>
          <p:spPr>
            <a:xfrm>
              <a:off x="7194672" y="3074987"/>
              <a:ext cx="187569" cy="187569"/>
            </a:xfrm>
            <a:prstGeom prst="rect">
              <a:avLst/>
            </a:prstGeom>
            <a:solidFill>
              <a:srgbClr val="33CC3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A138D59-894D-4F36-A822-3F713D9E618B}"/>
                </a:ext>
              </a:extLst>
            </p:cNvPr>
            <p:cNvSpPr/>
            <p:nvPr/>
          </p:nvSpPr>
          <p:spPr>
            <a:xfrm>
              <a:off x="7562179" y="3074193"/>
              <a:ext cx="203871" cy="187569"/>
            </a:xfrm>
            <a:prstGeom prst="rect">
              <a:avLst/>
            </a:prstGeom>
            <a:solidFill>
              <a:srgbClr val="FFFF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D863A92-0D4B-4A1D-BF16-65FF2E5E686A}"/>
                </a:ext>
              </a:extLst>
            </p:cNvPr>
            <p:cNvSpPr/>
            <p:nvPr/>
          </p:nvSpPr>
          <p:spPr>
            <a:xfrm>
              <a:off x="7751092" y="3071812"/>
              <a:ext cx="187569" cy="187569"/>
            </a:xfrm>
            <a:prstGeom prst="rect">
              <a:avLst/>
            </a:prstGeom>
            <a:solidFill>
              <a:srgbClr val="FF99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A4B8E09-0E71-44F3-A6F1-D4D7C63DC273}"/>
                </a:ext>
              </a:extLst>
            </p:cNvPr>
            <p:cNvSpPr/>
            <p:nvPr/>
          </p:nvSpPr>
          <p:spPr>
            <a:xfrm>
              <a:off x="7939210" y="3071814"/>
              <a:ext cx="204665" cy="188118"/>
            </a:xfrm>
            <a:prstGeom prst="rect">
              <a:avLst/>
            </a:prstGeom>
            <a:solidFill>
              <a:srgbClr val="EDC05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E1CF3CD-499B-4C09-993F-5702E4D594F7}"/>
                </a:ext>
              </a:extLst>
            </p:cNvPr>
            <p:cNvSpPr/>
            <p:nvPr/>
          </p:nvSpPr>
          <p:spPr>
            <a:xfrm>
              <a:off x="8127328" y="3071812"/>
              <a:ext cx="187569" cy="187569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3E78AC98-AD36-4F69-9E61-69DBB0048939}"/>
                </a:ext>
              </a:extLst>
            </p:cNvPr>
            <p:cNvSpPr/>
            <p:nvPr/>
          </p:nvSpPr>
          <p:spPr>
            <a:xfrm>
              <a:off x="7008019" y="3074194"/>
              <a:ext cx="1304925" cy="18811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</p:grp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AD2D68CB-27B5-453F-9DA0-1A42A8D8967E}"/>
              </a:ext>
            </a:extLst>
          </p:cNvPr>
          <p:cNvSpPr/>
          <p:nvPr/>
        </p:nvSpPr>
        <p:spPr>
          <a:xfrm rot="5400000">
            <a:off x="9090025" y="2979056"/>
            <a:ext cx="109538" cy="157162"/>
          </a:xfrm>
          <a:prstGeom prst="rightArrow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3165300-D4D5-4215-990A-EB41E900E6C0}"/>
              </a:ext>
            </a:extLst>
          </p:cNvPr>
          <p:cNvSpPr/>
          <p:nvPr/>
        </p:nvSpPr>
        <p:spPr>
          <a:xfrm>
            <a:off x="7917180" y="1143000"/>
            <a:ext cx="396240" cy="3962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5872131-1BC1-49EF-8201-746ACE0EC117}"/>
              </a:ext>
            </a:extLst>
          </p:cNvPr>
          <p:cNvSpPr txBox="1"/>
          <p:nvPr/>
        </p:nvSpPr>
        <p:spPr>
          <a:xfrm>
            <a:off x="9072880" y="2811416"/>
            <a:ext cx="3863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000" dirty="0"/>
              <a:t>100% </a:t>
            </a:r>
            <a:r>
              <a:rPr lang="nl-NL" sz="1000" baseline="30000" dirty="0"/>
              <a:t>1)</a:t>
            </a:r>
            <a:endParaRPr lang="en-US" sz="1000" baseline="30000" dirty="0" err="1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E0EE776-9B93-4502-AB34-556DB8415856}"/>
              </a:ext>
            </a:extLst>
          </p:cNvPr>
          <p:cNvCxnSpPr>
            <a:cxnSpLocks/>
          </p:cNvCxnSpPr>
          <p:nvPr/>
        </p:nvCxnSpPr>
        <p:spPr>
          <a:xfrm>
            <a:off x="8503140" y="875324"/>
            <a:ext cx="0" cy="2687027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56EE5109-D24F-4E9E-A619-624CA5BA6BD7}"/>
              </a:ext>
            </a:extLst>
          </p:cNvPr>
          <p:cNvSpPr txBox="1"/>
          <p:nvPr/>
        </p:nvSpPr>
        <p:spPr>
          <a:xfrm>
            <a:off x="1757019" y="3149602"/>
            <a:ext cx="4310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NH3 pump circulation</a:t>
            </a:r>
          </a:p>
          <a:p>
            <a:r>
              <a:rPr lang="nl-NL" sz="1000" dirty="0">
                <a:highlight>
                  <a:srgbClr val="FF9933"/>
                </a:highlight>
              </a:rPr>
              <a:t>with Danfoss Industrial valves and controls</a:t>
            </a:r>
            <a:endParaRPr lang="en-US" sz="1000" dirty="0">
              <a:highlight>
                <a:srgbClr val="FF9933"/>
              </a:highlight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9A92A79E-8361-48A6-AFBC-28B47CFB7BD5}"/>
              </a:ext>
            </a:extLst>
          </p:cNvPr>
          <p:cNvCxnSpPr>
            <a:cxnSpLocks/>
          </p:cNvCxnSpPr>
          <p:nvPr/>
        </p:nvCxnSpPr>
        <p:spPr>
          <a:xfrm flipH="1">
            <a:off x="2628901" y="1938215"/>
            <a:ext cx="294055" cy="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9890B14-1B72-4302-AC8A-4280729E1ED3}"/>
              </a:ext>
            </a:extLst>
          </p:cNvPr>
          <p:cNvCxnSpPr>
            <a:cxnSpLocks/>
          </p:cNvCxnSpPr>
          <p:nvPr/>
        </p:nvCxnSpPr>
        <p:spPr>
          <a:xfrm flipH="1">
            <a:off x="2614248" y="1699845"/>
            <a:ext cx="1199661" cy="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77EFAD8-1584-4665-A75C-D01259A0F305}"/>
              </a:ext>
            </a:extLst>
          </p:cNvPr>
          <p:cNvCxnSpPr>
            <a:cxnSpLocks/>
          </p:cNvCxnSpPr>
          <p:nvPr/>
        </p:nvCxnSpPr>
        <p:spPr>
          <a:xfrm flipH="1">
            <a:off x="3970217" y="1703752"/>
            <a:ext cx="2008552" cy="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56C5284-BCCE-4593-A799-23A437611141}"/>
              </a:ext>
            </a:extLst>
          </p:cNvPr>
          <p:cNvCxnSpPr>
            <a:cxnSpLocks/>
          </p:cNvCxnSpPr>
          <p:nvPr/>
        </p:nvCxnSpPr>
        <p:spPr>
          <a:xfrm flipH="1">
            <a:off x="6232771" y="1715475"/>
            <a:ext cx="2700214" cy="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E005A23-D005-4DA5-B79B-37828C04FD76}"/>
              </a:ext>
            </a:extLst>
          </p:cNvPr>
          <p:cNvCxnSpPr>
            <a:cxnSpLocks/>
          </p:cNvCxnSpPr>
          <p:nvPr/>
        </p:nvCxnSpPr>
        <p:spPr>
          <a:xfrm flipV="1">
            <a:off x="2611511" y="1702119"/>
            <a:ext cx="0" cy="240812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909A59B-A639-4E28-B81B-3FD974523A0E}"/>
              </a:ext>
            </a:extLst>
          </p:cNvPr>
          <p:cNvCxnSpPr>
            <a:cxnSpLocks/>
          </p:cNvCxnSpPr>
          <p:nvPr/>
        </p:nvCxnSpPr>
        <p:spPr>
          <a:xfrm flipV="1">
            <a:off x="4929310" y="1695450"/>
            <a:ext cx="0" cy="24936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5442E00-BF4D-4F53-9583-D5E149E566B3}"/>
              </a:ext>
            </a:extLst>
          </p:cNvPr>
          <p:cNvCxnSpPr/>
          <p:nvPr/>
        </p:nvCxnSpPr>
        <p:spPr>
          <a:xfrm flipH="1">
            <a:off x="4904155" y="1942123"/>
            <a:ext cx="296985" cy="0"/>
          </a:xfrm>
          <a:prstGeom prst="line">
            <a:avLst/>
          </a:prstGeom>
          <a:ln w="25400">
            <a:solidFill>
              <a:srgbClr val="E200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87A9E1E-93DA-4441-B7B2-6B5050E47514}"/>
              </a:ext>
            </a:extLst>
          </p:cNvPr>
          <p:cNvGrpSpPr/>
          <p:nvPr/>
        </p:nvGrpSpPr>
        <p:grpSpPr>
          <a:xfrm>
            <a:off x="2908300" y="2114551"/>
            <a:ext cx="635000" cy="748393"/>
            <a:chOff x="1193800" y="1993900"/>
            <a:chExt cx="711200" cy="698500"/>
          </a:xfrm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5FC82C1-0099-4D71-820F-701782DD22E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800" y="2692400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8B0C233C-B141-4892-877B-9A50402EDC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3200" y="1993900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0FE6AF95-6CE5-4790-92C3-47CE59B4FF1F}"/>
                </a:ext>
              </a:extLst>
            </p:cNvPr>
            <p:cNvCxnSpPr/>
            <p:nvPr/>
          </p:nvCxnSpPr>
          <p:spPr>
            <a:xfrm>
              <a:off x="1473200" y="1993900"/>
              <a:ext cx="4318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431D1F3-8478-408E-B262-A854FB784CAF}"/>
              </a:ext>
            </a:extLst>
          </p:cNvPr>
          <p:cNvGrpSpPr/>
          <p:nvPr/>
        </p:nvGrpSpPr>
        <p:grpSpPr>
          <a:xfrm>
            <a:off x="5213350" y="2109107"/>
            <a:ext cx="666750" cy="747486"/>
            <a:chOff x="1193800" y="1993900"/>
            <a:chExt cx="711200" cy="698500"/>
          </a:xfrm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78F83B0-B21A-4667-B24D-98057F80344C}"/>
                </a:ext>
              </a:extLst>
            </p:cNvPr>
            <p:cNvCxnSpPr>
              <a:cxnSpLocks/>
            </p:cNvCxnSpPr>
            <p:nvPr/>
          </p:nvCxnSpPr>
          <p:spPr>
            <a:xfrm>
              <a:off x="1193800" y="2692400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22C2C9CD-5EFB-4012-ADC1-3BFFB56DC8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3200" y="1993900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5BDEC98-6083-4087-9B71-0E553F0BB307}"/>
                </a:ext>
              </a:extLst>
            </p:cNvPr>
            <p:cNvCxnSpPr/>
            <p:nvPr/>
          </p:nvCxnSpPr>
          <p:spPr>
            <a:xfrm>
              <a:off x="1473200" y="1993900"/>
              <a:ext cx="4318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Line 23">
            <a:extLst>
              <a:ext uri="{FF2B5EF4-FFF2-40B4-BE49-F238E27FC236}">
                <a16:creationId xmlns:a16="http://schemas.microsoft.com/office/drawing/2014/main" id="{C6E16386-226E-4CBC-84C6-412445499C2E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012352" y="1717365"/>
            <a:ext cx="103765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Line 23">
            <a:extLst>
              <a:ext uri="{FF2B5EF4-FFF2-40B4-BE49-F238E27FC236}">
                <a16:creationId xmlns:a16="http://schemas.microsoft.com/office/drawing/2014/main" id="{D10580F9-D999-4A79-A60C-9E63C7ED704B}"/>
              </a:ext>
            </a:extLst>
          </p:cNvPr>
          <p:cNvSpPr>
            <a:spLocks noChangeAspect="1" noChangeShapeType="1"/>
          </p:cNvSpPr>
          <p:nvPr/>
        </p:nvSpPr>
        <p:spPr bwMode="auto">
          <a:xfrm rot="5340000">
            <a:off x="2558417" y="1860241"/>
            <a:ext cx="103765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Line 23">
            <a:extLst>
              <a:ext uri="{FF2B5EF4-FFF2-40B4-BE49-F238E27FC236}">
                <a16:creationId xmlns:a16="http://schemas.microsoft.com/office/drawing/2014/main" id="{2349453E-31FA-4742-8432-FEFBA567D0EB}"/>
              </a:ext>
            </a:extLst>
          </p:cNvPr>
          <p:cNvSpPr>
            <a:spLocks noChangeAspect="1" noChangeShapeType="1"/>
          </p:cNvSpPr>
          <p:nvPr/>
        </p:nvSpPr>
        <p:spPr bwMode="auto">
          <a:xfrm rot="5340000">
            <a:off x="4882516" y="1874528"/>
            <a:ext cx="103765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2028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A11D9C95-EFD9-4E15-9E53-93AB5319A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494" y="973066"/>
            <a:ext cx="6007100" cy="208530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EF9E21AE-696A-4C4E-968F-2CD8D12A7E14}"/>
              </a:ext>
            </a:extLst>
          </p:cNvPr>
          <p:cNvSpPr txBox="1"/>
          <p:nvPr/>
        </p:nvSpPr>
        <p:spPr>
          <a:xfrm>
            <a:off x="1711992" y="3740991"/>
            <a:ext cx="3322484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200" b="1" dirty="0"/>
              <a:t>Fully dedicated IR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CO2 pump systems on medium temp. and low temp.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Dedicated compresssors per temperature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Evaporative condensor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Industrial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Oil return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System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Steel/stainles steel pipes, welded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Industrial built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Reliable and proven technology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848025-6A7F-4080-9C20-5046950BCCE4}"/>
              </a:ext>
            </a:extLst>
          </p:cNvPr>
          <p:cNvSpPr txBox="1"/>
          <p:nvPr/>
        </p:nvSpPr>
        <p:spPr>
          <a:xfrm>
            <a:off x="5148776" y="3689839"/>
            <a:ext cx="3408094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600" b="1" dirty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Up to 80% NH3 charge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High efficienty compared to brine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Small CO2 compressor foot 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CO2 liquid overfeed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Superior cooler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Easy to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Efficient and safe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High safety integrity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Leak tight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Long litefime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4B26B3-A128-4463-978B-751E4E231D58}"/>
              </a:ext>
            </a:extLst>
          </p:cNvPr>
          <p:cNvSpPr txBox="1"/>
          <p:nvPr/>
        </p:nvSpPr>
        <p:spPr>
          <a:xfrm>
            <a:off x="8771990" y="3667173"/>
            <a:ext cx="189601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 b="1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Higher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Cascade cooler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0AFB88-D32B-4693-8164-AC210485B308}"/>
              </a:ext>
            </a:extLst>
          </p:cNvPr>
          <p:cNvSpPr/>
          <p:nvPr/>
        </p:nvSpPr>
        <p:spPr>
          <a:xfrm>
            <a:off x="5072576" y="3662484"/>
            <a:ext cx="5439117" cy="27051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EB230A9-BA15-4219-9B6C-91125E353EC9}"/>
              </a:ext>
            </a:extLst>
          </p:cNvPr>
          <p:cNvCxnSpPr/>
          <p:nvPr/>
        </p:nvCxnSpPr>
        <p:spPr>
          <a:xfrm>
            <a:off x="8712201" y="3667369"/>
            <a:ext cx="0" cy="269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AEF5F099-1A6F-4C64-B08D-039117AC8FCC}"/>
              </a:ext>
            </a:extLst>
          </p:cNvPr>
          <p:cNvSpPr/>
          <p:nvPr/>
        </p:nvSpPr>
        <p:spPr>
          <a:xfrm>
            <a:off x="1649046" y="3661507"/>
            <a:ext cx="3354950" cy="27041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E373AD6-4BE2-4D88-90F3-A9D982FBECE6}"/>
              </a:ext>
            </a:extLst>
          </p:cNvPr>
          <p:cNvSpPr/>
          <p:nvPr/>
        </p:nvSpPr>
        <p:spPr>
          <a:xfrm>
            <a:off x="2946194" y="965200"/>
            <a:ext cx="6654800" cy="2590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61C2A97-F82C-4A79-B9FB-FFD8CA90DDD6}"/>
              </a:ext>
            </a:extLst>
          </p:cNvPr>
          <p:cNvCxnSpPr/>
          <p:nvPr/>
        </p:nvCxnSpPr>
        <p:spPr>
          <a:xfrm>
            <a:off x="7581924" y="973183"/>
            <a:ext cx="0" cy="25908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01DF0190-1CC4-4300-AC65-A69AC9A9C2CD}"/>
              </a:ext>
            </a:extLst>
          </p:cNvPr>
          <p:cNvSpPr txBox="1"/>
          <p:nvPr/>
        </p:nvSpPr>
        <p:spPr>
          <a:xfrm>
            <a:off x="3073195" y="1003301"/>
            <a:ext cx="14499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/>
              <a:t>CO2 sub critical</a:t>
            </a:r>
            <a:endParaRPr lang="en-US" dirty="0" err="1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FC1CF35-62CE-454A-9D5E-C8A8C219788C}"/>
              </a:ext>
            </a:extLst>
          </p:cNvPr>
          <p:cNvSpPr txBox="1"/>
          <p:nvPr/>
        </p:nvSpPr>
        <p:spPr>
          <a:xfrm>
            <a:off x="7683295" y="965201"/>
            <a:ext cx="41036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/>
              <a:t>NH3</a:t>
            </a:r>
            <a:endParaRPr lang="en-US" dirty="0" err="1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A06748A-8F60-46A9-A9E1-3C081B248C58}"/>
              </a:ext>
            </a:extLst>
          </p:cNvPr>
          <p:cNvSpPr txBox="1"/>
          <p:nvPr/>
        </p:nvSpPr>
        <p:spPr>
          <a:xfrm>
            <a:off x="2981456" y="3086309"/>
            <a:ext cx="54530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CO2 pump circulation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157BE8F-800B-4B42-BDC6-155EBF2CA05A}"/>
              </a:ext>
            </a:extLst>
          </p:cNvPr>
          <p:cNvGrpSpPr/>
          <p:nvPr/>
        </p:nvGrpSpPr>
        <p:grpSpPr>
          <a:xfrm>
            <a:off x="3937000" y="2090057"/>
            <a:ext cx="533400" cy="747486"/>
            <a:chOff x="1193800" y="1993900"/>
            <a:chExt cx="711200" cy="69850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6117BA9-A2A9-4B00-B107-5A9E1AA141F4}"/>
                </a:ext>
              </a:extLst>
            </p:cNvPr>
            <p:cNvCxnSpPr>
              <a:cxnSpLocks/>
            </p:cNvCxnSpPr>
            <p:nvPr/>
          </p:nvCxnSpPr>
          <p:spPr>
            <a:xfrm>
              <a:off x="1193800" y="2692400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729708A-F2E9-485E-B1CD-B366484B75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3200" y="1993900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43158C4-97DA-41E8-841B-2F9CD7392E35}"/>
                </a:ext>
              </a:extLst>
            </p:cNvPr>
            <p:cNvCxnSpPr/>
            <p:nvPr/>
          </p:nvCxnSpPr>
          <p:spPr>
            <a:xfrm>
              <a:off x="1473200" y="1993900"/>
              <a:ext cx="4318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6843B10-0E67-43BB-82F2-34437728B5B9}"/>
              </a:ext>
            </a:extLst>
          </p:cNvPr>
          <p:cNvGrpSpPr/>
          <p:nvPr/>
        </p:nvGrpSpPr>
        <p:grpSpPr>
          <a:xfrm>
            <a:off x="5744029" y="2039257"/>
            <a:ext cx="533400" cy="747486"/>
            <a:chOff x="1193800" y="1993900"/>
            <a:chExt cx="711200" cy="6985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14AD9D1-8D65-4C67-9CE2-63D228C248B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800" y="2692400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862920D-A6EE-46FE-841D-DBA5D05F3B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3200" y="1993900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77FA88E-0376-474C-BB69-6EA149B47B39}"/>
                </a:ext>
              </a:extLst>
            </p:cNvPr>
            <p:cNvCxnSpPr/>
            <p:nvPr/>
          </p:nvCxnSpPr>
          <p:spPr>
            <a:xfrm>
              <a:off x="1473200" y="1993900"/>
              <a:ext cx="4318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E9F5EE4-EDED-415F-BBAC-0B9BA85F5B0D}"/>
              </a:ext>
            </a:extLst>
          </p:cNvPr>
          <p:cNvSpPr txBox="1">
            <a:spLocks/>
          </p:cNvSpPr>
          <p:nvPr/>
        </p:nvSpPr>
        <p:spPr>
          <a:xfrm>
            <a:off x="2390283" y="913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5A49874-C702-4F11-944A-452449A4607C}"/>
              </a:ext>
            </a:extLst>
          </p:cNvPr>
          <p:cNvGrpSpPr/>
          <p:nvPr/>
        </p:nvGrpSpPr>
        <p:grpSpPr>
          <a:xfrm>
            <a:off x="1520094" y="-1934"/>
            <a:ext cx="870189" cy="433067"/>
            <a:chOff x="0" y="293096"/>
            <a:chExt cx="870189" cy="43306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E361DAC-780D-4F6F-937B-72978691DD07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2CE3BEF-334D-4672-90E6-6FA48E554D75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3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46" name="Title 1">
            <a:extLst>
              <a:ext uri="{FF2B5EF4-FFF2-40B4-BE49-F238E27FC236}">
                <a16:creationId xmlns:a16="http://schemas.microsoft.com/office/drawing/2014/main" id="{331D7767-AE41-48BC-9B31-E9251F295808}"/>
              </a:ext>
            </a:extLst>
          </p:cNvPr>
          <p:cNvSpPr txBox="1">
            <a:spLocks/>
          </p:cNvSpPr>
          <p:nvPr/>
        </p:nvSpPr>
        <p:spPr>
          <a:xfrm>
            <a:off x="2542682" y="55056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NH3/CO2 cascade system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2FC365A9-DD7F-4AC5-B2D2-AE9169595EEC}"/>
              </a:ext>
            </a:extLst>
          </p:cNvPr>
          <p:cNvSpPr txBox="1">
            <a:spLocks/>
          </p:cNvSpPr>
          <p:nvPr/>
        </p:nvSpPr>
        <p:spPr>
          <a:xfrm>
            <a:off x="2343201" y="-31576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Typical Industrial Refrigeration system types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EB0BCC-FEC1-49A1-A370-271E0120E088}"/>
              </a:ext>
            </a:extLst>
          </p:cNvPr>
          <p:cNvSpPr txBox="1"/>
          <p:nvPr/>
        </p:nvSpPr>
        <p:spPr>
          <a:xfrm>
            <a:off x="9600994" y="728870"/>
            <a:ext cx="242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Achieved with standard components rated at 754 </a:t>
            </a:r>
            <a:r>
              <a:rPr lang="en-US" dirty="0" err="1"/>
              <a:t>psig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868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F51504E1-A5F1-4CAD-982E-AB82979FC50E}"/>
              </a:ext>
            </a:extLst>
          </p:cNvPr>
          <p:cNvSpPr txBox="1"/>
          <p:nvPr/>
        </p:nvSpPr>
        <p:spPr>
          <a:xfrm>
            <a:off x="1756736" y="4070691"/>
            <a:ext cx="3302945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200" b="1" dirty="0"/>
              <a:t>Fully dedicated IR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Pumped systems on MT and 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Possibly DX on 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</a:rPr>
              <a:t>Parallel compresssion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Air cooled gas coolers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Industrial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Oil return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System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chemeClr val="bg1">
                    <a:lumMod val="65000"/>
                  </a:schemeClr>
                </a:solidFill>
              </a:rPr>
              <a:t>Gas ejector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Steel/stainles steel pipes, welded,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Industrial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Stand still pressure 65 bar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4643778-2E51-49E9-9B10-99180D4D98E2}"/>
              </a:ext>
            </a:extLst>
          </p:cNvPr>
          <p:cNvSpPr txBox="1"/>
          <p:nvPr/>
        </p:nvSpPr>
        <p:spPr>
          <a:xfrm>
            <a:off x="4929556" y="4024730"/>
            <a:ext cx="3360614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600" b="1" dirty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No NH3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No superheat, so better efficiency </a:t>
            </a:r>
          </a:p>
          <a:p>
            <a:r>
              <a:rPr lang="nl-NL" sz="1200" dirty="0"/>
              <a:t>     compared to CO2 TC DX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Better HTE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Better cooler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Easy to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Efficient and safe hotgas defrost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High safety integrity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Leak tight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Long litefime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0EB4A13-4322-47C6-A199-DAB35D0F93CB}"/>
              </a:ext>
            </a:extLst>
          </p:cNvPr>
          <p:cNvSpPr txBox="1"/>
          <p:nvPr/>
        </p:nvSpPr>
        <p:spPr>
          <a:xfrm>
            <a:off x="8495325" y="3978508"/>
            <a:ext cx="1904999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 b="1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Less efficient compared to NH3</a:t>
            </a:r>
          </a:p>
          <a:p>
            <a:r>
              <a:rPr lang="nl-NL" sz="1200" dirty="0"/>
              <a:t>Racks: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Need many racks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Life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Serviceability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Commercial compressors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Complex HP control system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471344F-542A-4192-ABA9-4A9C7418EBB4}"/>
              </a:ext>
            </a:extLst>
          </p:cNvPr>
          <p:cNvSpPr/>
          <p:nvPr/>
        </p:nvSpPr>
        <p:spPr>
          <a:xfrm>
            <a:off x="4818185" y="4024923"/>
            <a:ext cx="5689600" cy="23460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9453F69-C081-4A44-AE31-510550BA9559}"/>
              </a:ext>
            </a:extLst>
          </p:cNvPr>
          <p:cNvCxnSpPr>
            <a:cxnSpLocks/>
          </p:cNvCxnSpPr>
          <p:nvPr/>
        </p:nvCxnSpPr>
        <p:spPr>
          <a:xfrm>
            <a:off x="8383955" y="4024923"/>
            <a:ext cx="0" cy="23304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FF5B286-3ABB-45D5-B0DE-454C764F443E}"/>
              </a:ext>
            </a:extLst>
          </p:cNvPr>
          <p:cNvSpPr/>
          <p:nvPr/>
        </p:nvSpPr>
        <p:spPr>
          <a:xfrm>
            <a:off x="1685069" y="4026390"/>
            <a:ext cx="3133970" cy="23299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err="1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75425C7-40F9-41DD-82FA-009DD36E984A}"/>
              </a:ext>
            </a:extLst>
          </p:cNvPr>
          <p:cNvGrpSpPr/>
          <p:nvPr/>
        </p:nvGrpSpPr>
        <p:grpSpPr>
          <a:xfrm>
            <a:off x="9147488" y="2690281"/>
            <a:ext cx="350283" cy="346826"/>
            <a:chOff x="7239000" y="3863912"/>
            <a:chExt cx="963612" cy="965200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FE78AAA-E4D3-4155-9421-B1373B059184}"/>
                </a:ext>
              </a:extLst>
            </p:cNvPr>
            <p:cNvSpPr/>
            <p:nvPr/>
          </p:nvSpPr>
          <p:spPr>
            <a:xfrm>
              <a:off x="7632699" y="4108865"/>
              <a:ext cx="392970" cy="25282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Verdana"/>
              </a:endParaRP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A9755D60-BB2E-42F8-8F91-F0C30518842B}"/>
                </a:ext>
              </a:extLst>
            </p:cNvPr>
            <p:cNvGrpSpPr/>
            <p:nvPr/>
          </p:nvGrpSpPr>
          <p:grpSpPr>
            <a:xfrm>
              <a:off x="7468103" y="4216159"/>
              <a:ext cx="529148" cy="252829"/>
              <a:chOff x="3276600" y="5862637"/>
              <a:chExt cx="647700" cy="309563"/>
            </a:xfrm>
          </p:grpSpPr>
          <p:sp>
            <p:nvSpPr>
              <p:cNvPr id="157" name="Isosceles Triangle 156">
                <a:extLst>
                  <a:ext uri="{FF2B5EF4-FFF2-40B4-BE49-F238E27FC236}">
                    <a16:creationId xmlns:a16="http://schemas.microsoft.com/office/drawing/2014/main" id="{A8576B01-0976-4A14-9BCE-4CC7898B0602}"/>
                  </a:ext>
                </a:extLst>
              </p:cNvPr>
              <p:cNvSpPr/>
              <p:nvPr/>
            </p:nvSpPr>
            <p:spPr>
              <a:xfrm rot="5400000">
                <a:off x="3352800" y="5791200"/>
                <a:ext cx="304800" cy="45720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6636668D-A410-45F0-867E-DC0C4B67520B}"/>
                  </a:ext>
                </a:extLst>
              </p:cNvPr>
              <p:cNvSpPr/>
              <p:nvPr/>
            </p:nvSpPr>
            <p:spPr>
              <a:xfrm>
                <a:off x="3733800" y="5862637"/>
                <a:ext cx="190500" cy="3048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Verdana"/>
                </a:endParaRPr>
              </a:p>
            </p:txBody>
          </p:sp>
        </p:grp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1DC4CD7B-52E6-401D-82A4-3EB8A629D940}"/>
                </a:ext>
              </a:extLst>
            </p:cNvPr>
            <p:cNvSpPr/>
            <p:nvPr/>
          </p:nvSpPr>
          <p:spPr>
            <a:xfrm>
              <a:off x="7239000" y="3863912"/>
              <a:ext cx="963612" cy="9652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Verdana"/>
              </a:endParaRPr>
            </a:p>
          </p:txBody>
        </p:sp>
      </p:grp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48460AFE-F151-4D0A-8592-B2FECF170415}"/>
              </a:ext>
            </a:extLst>
          </p:cNvPr>
          <p:cNvCxnSpPr>
            <a:cxnSpLocks/>
          </p:cNvCxnSpPr>
          <p:nvPr/>
        </p:nvCxnSpPr>
        <p:spPr>
          <a:xfrm>
            <a:off x="8825980" y="2110154"/>
            <a:ext cx="0" cy="470678"/>
          </a:xfrm>
          <a:prstGeom prst="line">
            <a:avLst/>
          </a:prstGeom>
          <a:ln w="254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08D5E7B5-6B3E-4FB8-8E84-95DB8191F4C1}"/>
              </a:ext>
            </a:extLst>
          </p:cNvPr>
          <p:cNvCxnSpPr>
            <a:cxnSpLocks/>
          </p:cNvCxnSpPr>
          <p:nvPr/>
        </p:nvCxnSpPr>
        <p:spPr>
          <a:xfrm>
            <a:off x="8825198" y="2572207"/>
            <a:ext cx="548056" cy="0"/>
          </a:xfrm>
          <a:prstGeom prst="line">
            <a:avLst/>
          </a:prstGeom>
          <a:ln w="254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952BB508-C400-40E2-B690-8C16D51D7669}"/>
              </a:ext>
            </a:extLst>
          </p:cNvPr>
          <p:cNvCxnSpPr>
            <a:cxnSpLocks/>
            <a:endCxn id="159" idx="0"/>
          </p:cNvCxnSpPr>
          <p:nvPr/>
        </p:nvCxnSpPr>
        <p:spPr>
          <a:xfrm>
            <a:off x="9394527" y="2564734"/>
            <a:ext cx="307" cy="252121"/>
          </a:xfrm>
          <a:prstGeom prst="line">
            <a:avLst/>
          </a:prstGeom>
          <a:ln w="254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5177E980-B67C-4262-ACC4-8DFF98ADFB69}"/>
              </a:ext>
            </a:extLst>
          </p:cNvPr>
          <p:cNvSpPr/>
          <p:nvPr/>
        </p:nvSpPr>
        <p:spPr>
          <a:xfrm rot="10800000">
            <a:off x="7140877" y="2008664"/>
            <a:ext cx="81647" cy="66424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D323CD-06BD-4779-BF37-3B453DBB8D6C}"/>
              </a:ext>
            </a:extLst>
          </p:cNvPr>
          <p:cNvCxnSpPr>
            <a:cxnSpLocks/>
          </p:cNvCxnSpPr>
          <p:nvPr/>
        </p:nvCxnSpPr>
        <p:spPr>
          <a:xfrm flipH="1">
            <a:off x="7181700" y="2004230"/>
            <a:ext cx="287190" cy="57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itle 1">
            <a:extLst>
              <a:ext uri="{FF2B5EF4-FFF2-40B4-BE49-F238E27FC236}">
                <a16:creationId xmlns:a16="http://schemas.microsoft.com/office/drawing/2014/main" id="{B1967EBE-234F-42BC-9C0D-CD00E6F2C132}"/>
              </a:ext>
            </a:extLst>
          </p:cNvPr>
          <p:cNvSpPr txBox="1">
            <a:spLocks/>
          </p:cNvSpPr>
          <p:nvPr/>
        </p:nvSpPr>
        <p:spPr>
          <a:xfrm>
            <a:off x="1950653" y="1285963"/>
            <a:ext cx="2284236" cy="2501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1400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D7D80B4-CBF7-4D2D-84C9-801F5B68F40F}"/>
              </a:ext>
            </a:extLst>
          </p:cNvPr>
          <p:cNvSpPr/>
          <p:nvPr/>
        </p:nvSpPr>
        <p:spPr>
          <a:xfrm>
            <a:off x="1890486" y="972456"/>
            <a:ext cx="8313057" cy="300264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pic>
        <p:nvPicPr>
          <p:cNvPr id="167" name="Picture 166">
            <a:extLst>
              <a:ext uri="{FF2B5EF4-FFF2-40B4-BE49-F238E27FC236}">
                <a16:creationId xmlns:a16="http://schemas.microsoft.com/office/drawing/2014/main" id="{A8A2010F-2C01-4AD5-BDD5-A6DA4C3D4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502" y="1592198"/>
            <a:ext cx="5121119" cy="1649249"/>
          </a:xfrm>
          <a:prstGeom prst="rect">
            <a:avLst/>
          </a:prstGeom>
        </p:spPr>
      </p:pic>
      <p:cxnSp>
        <p:nvCxnSpPr>
          <p:cNvPr id="168" name="Connector: Elbow 167">
            <a:extLst>
              <a:ext uri="{FF2B5EF4-FFF2-40B4-BE49-F238E27FC236}">
                <a16:creationId xmlns:a16="http://schemas.microsoft.com/office/drawing/2014/main" id="{E7C72B48-A409-40F5-9F09-737906617247}"/>
              </a:ext>
            </a:extLst>
          </p:cNvPr>
          <p:cNvCxnSpPr>
            <a:cxnSpLocks/>
          </p:cNvCxnSpPr>
          <p:nvPr/>
        </p:nvCxnSpPr>
        <p:spPr>
          <a:xfrm flipV="1">
            <a:off x="8851448" y="2790165"/>
            <a:ext cx="986912" cy="75334"/>
          </a:xfrm>
          <a:prstGeom prst="bentConnector3">
            <a:avLst>
              <a:gd name="adj1" fmla="val 98613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128E680-D9A0-4BF8-B719-293C5E92BE53}"/>
              </a:ext>
            </a:extLst>
          </p:cNvPr>
          <p:cNvGrpSpPr/>
          <p:nvPr/>
        </p:nvGrpSpPr>
        <p:grpSpPr>
          <a:xfrm>
            <a:off x="9071319" y="1381071"/>
            <a:ext cx="240849" cy="215583"/>
            <a:chOff x="5722144" y="1721644"/>
            <a:chExt cx="197644" cy="204787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8F4B6D73-DD14-456B-B1DD-A113010E991A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4BFE1EB-07D6-4BC1-B68E-17EDD9FF541C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46531CF1-184D-417C-821D-89F985775B0C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058BCE35-F725-4A5F-BB90-6C43E43954A6}"/>
              </a:ext>
            </a:extLst>
          </p:cNvPr>
          <p:cNvGrpSpPr/>
          <p:nvPr/>
        </p:nvGrpSpPr>
        <p:grpSpPr>
          <a:xfrm>
            <a:off x="9071319" y="1994680"/>
            <a:ext cx="240849" cy="215583"/>
            <a:chOff x="5722144" y="1721644"/>
            <a:chExt cx="197644" cy="204787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A5D77A5-981A-46F9-86A7-95ABE6BDDA94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B728432A-C5AD-4137-BC15-0952630CD6E8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18675796-A428-48AC-B76F-C3CFE63BD8DA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13F8138-BD8A-4DEF-8BF3-E628088B5E22}"/>
              </a:ext>
            </a:extLst>
          </p:cNvPr>
          <p:cNvGrpSpPr/>
          <p:nvPr/>
        </p:nvGrpSpPr>
        <p:grpSpPr>
          <a:xfrm>
            <a:off x="9071319" y="2280455"/>
            <a:ext cx="240849" cy="215583"/>
            <a:chOff x="5722144" y="1721644"/>
            <a:chExt cx="197644" cy="204787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BAA0AC1D-CC6A-4A5A-A53D-BC19E0A7791B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E0E66756-8FE6-4AD4-AEAC-25F95B21DE95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96D3AF99-084B-458A-927B-013B11968FFC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1" name="Picture 180">
            <a:extLst>
              <a:ext uri="{FF2B5EF4-FFF2-40B4-BE49-F238E27FC236}">
                <a16:creationId xmlns:a16="http://schemas.microsoft.com/office/drawing/2014/main" id="{9AA621BB-9E51-4F87-871D-DC884D3D2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565" y="2463137"/>
            <a:ext cx="412054" cy="330370"/>
          </a:xfrm>
          <a:prstGeom prst="rect">
            <a:avLst/>
          </a:prstGeom>
        </p:spPr>
      </p:pic>
      <p:grpSp>
        <p:nvGrpSpPr>
          <p:cNvPr id="182" name="Group 181">
            <a:extLst>
              <a:ext uri="{FF2B5EF4-FFF2-40B4-BE49-F238E27FC236}">
                <a16:creationId xmlns:a16="http://schemas.microsoft.com/office/drawing/2014/main" id="{1E3DB86D-064A-403D-94E4-DE0EA52D3E3C}"/>
              </a:ext>
            </a:extLst>
          </p:cNvPr>
          <p:cNvGrpSpPr/>
          <p:nvPr/>
        </p:nvGrpSpPr>
        <p:grpSpPr>
          <a:xfrm>
            <a:off x="8637748" y="2636416"/>
            <a:ext cx="210133" cy="360977"/>
            <a:chOff x="5320312" y="3346450"/>
            <a:chExt cx="172438" cy="342900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4451A896-3F34-4271-874C-8484329BFFA4}"/>
                </a:ext>
              </a:extLst>
            </p:cNvPr>
            <p:cNvGrpSpPr/>
            <p:nvPr/>
          </p:nvGrpSpPr>
          <p:grpSpPr>
            <a:xfrm>
              <a:off x="5320312" y="3346450"/>
              <a:ext cx="172438" cy="342900"/>
              <a:chOff x="6445998" y="4680670"/>
              <a:chExt cx="333989" cy="723031"/>
            </a:xfrm>
          </p:grpSpPr>
          <p:sp>
            <p:nvSpPr>
              <p:cNvPr id="190" name="Freeform 8">
                <a:extLst>
                  <a:ext uri="{FF2B5EF4-FFF2-40B4-BE49-F238E27FC236}">
                    <a16:creationId xmlns:a16="http://schemas.microsoft.com/office/drawing/2014/main" id="{4786F546-57F5-4BFE-807A-37EF6583562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6251477" y="4875191"/>
                <a:ext cx="723031" cy="333989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25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91" name="Flowchart: Delay 190">
                <a:extLst>
                  <a:ext uri="{FF2B5EF4-FFF2-40B4-BE49-F238E27FC236}">
                    <a16:creationId xmlns:a16="http://schemas.microsoft.com/office/drawing/2014/main" id="{79C40918-162A-46F8-95BC-C43E3201DB8F}"/>
                  </a:ext>
                </a:extLst>
              </p:cNvPr>
              <p:cNvSpPr/>
              <p:nvPr/>
            </p:nvSpPr>
            <p:spPr>
              <a:xfrm rot="5400000">
                <a:off x="6541527" y="5164308"/>
                <a:ext cx="143148" cy="310302"/>
              </a:xfrm>
              <a:prstGeom prst="flowChartDelay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7AF9F8B8-69F8-4072-B297-4A06C25950EB}"/>
                  </a:ext>
                </a:extLst>
              </p:cNvPr>
              <p:cNvSpPr/>
              <p:nvPr/>
            </p:nvSpPr>
            <p:spPr>
              <a:xfrm>
                <a:off x="6456034" y="5002236"/>
                <a:ext cx="314599" cy="251546"/>
              </a:xfrm>
              <a:prstGeom prst="rect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0238D4FA-7893-46D7-BFB2-A9C8DDDE6DB7}"/>
                  </a:ext>
                </a:extLst>
              </p:cNvPr>
              <p:cNvSpPr/>
              <p:nvPr/>
            </p:nvSpPr>
            <p:spPr>
              <a:xfrm>
                <a:off x="6489393" y="4822506"/>
                <a:ext cx="265251" cy="1848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</p:grp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4054C3D0-B8F8-4FD6-A51D-1025CE901C4F}"/>
                </a:ext>
              </a:extLst>
            </p:cNvPr>
            <p:cNvCxnSpPr/>
            <p:nvPr/>
          </p:nvCxnSpPr>
          <p:spPr>
            <a:xfrm>
              <a:off x="5424168" y="3542644"/>
              <a:ext cx="4753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332A5E5C-3AB2-4387-90C6-8E9EAFE0654C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1" y="3565975"/>
              <a:ext cx="85827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B79DC6FB-BE76-4CD9-B4B9-144B5850E89D}"/>
                </a:ext>
              </a:extLst>
            </p:cNvPr>
            <p:cNvCxnSpPr/>
            <p:nvPr/>
          </p:nvCxnSpPr>
          <p:spPr>
            <a:xfrm>
              <a:off x="5389480" y="3597404"/>
              <a:ext cx="6720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C8206E6-4CCC-4F9C-AB42-D9E0956C82B8}"/>
                </a:ext>
              </a:extLst>
            </p:cNvPr>
            <p:cNvCxnSpPr/>
            <p:nvPr/>
          </p:nvCxnSpPr>
          <p:spPr>
            <a:xfrm>
              <a:off x="5345918" y="3622863"/>
              <a:ext cx="54095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78395415-1E30-4DF4-AD4E-A161FA8192B1}"/>
                </a:ext>
              </a:extLst>
            </p:cNvPr>
            <p:cNvCxnSpPr/>
            <p:nvPr/>
          </p:nvCxnSpPr>
          <p:spPr>
            <a:xfrm>
              <a:off x="5350130" y="3651667"/>
              <a:ext cx="11146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68929C8-6800-47FC-A54D-A7FF25AD5038}"/>
                </a:ext>
              </a:extLst>
            </p:cNvPr>
            <p:cNvCxnSpPr/>
            <p:nvPr/>
          </p:nvCxnSpPr>
          <p:spPr>
            <a:xfrm>
              <a:off x="5348734" y="3521587"/>
              <a:ext cx="9015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0D37C52F-8377-4108-B29A-5D89FCB47D7A}"/>
              </a:ext>
            </a:extLst>
          </p:cNvPr>
          <p:cNvCxnSpPr>
            <a:cxnSpLocks/>
            <a:stCxn id="174" idx="6"/>
          </p:cNvCxnSpPr>
          <p:nvPr/>
        </p:nvCxnSpPr>
        <p:spPr>
          <a:xfrm>
            <a:off x="9312166" y="2102471"/>
            <a:ext cx="518452" cy="346772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B645E3EC-0480-411D-B933-6D9DA6CA3D47}"/>
              </a:ext>
            </a:extLst>
          </p:cNvPr>
          <p:cNvCxnSpPr>
            <a:cxnSpLocks/>
            <a:stCxn id="178" idx="2"/>
          </p:cNvCxnSpPr>
          <p:nvPr/>
        </p:nvCxnSpPr>
        <p:spPr>
          <a:xfrm rot="10800000" flipV="1">
            <a:off x="8747286" y="2388246"/>
            <a:ext cx="324034" cy="251513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5D3D2C28-2D70-4A25-8E77-B1D68DF5F441}"/>
              </a:ext>
            </a:extLst>
          </p:cNvPr>
          <p:cNvCxnSpPr>
            <a:cxnSpLocks/>
          </p:cNvCxnSpPr>
          <p:nvPr/>
        </p:nvCxnSpPr>
        <p:spPr>
          <a:xfrm flipH="1">
            <a:off x="7628985" y="1475492"/>
            <a:ext cx="1427487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E7AB4D8-0F0E-48AC-8114-384B58BAA439}"/>
              </a:ext>
            </a:extLst>
          </p:cNvPr>
          <p:cNvCxnSpPr>
            <a:cxnSpLocks/>
            <a:stCxn id="174" idx="2"/>
          </p:cNvCxnSpPr>
          <p:nvPr/>
        </p:nvCxnSpPr>
        <p:spPr>
          <a:xfrm flipH="1">
            <a:off x="8426708" y="2102470"/>
            <a:ext cx="644613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E8C71784-89ED-45E5-BFA1-9B9E70F0BBE7}"/>
              </a:ext>
            </a:extLst>
          </p:cNvPr>
          <p:cNvCxnSpPr>
            <a:cxnSpLocks/>
          </p:cNvCxnSpPr>
          <p:nvPr/>
        </p:nvCxnSpPr>
        <p:spPr>
          <a:xfrm flipH="1">
            <a:off x="7618315" y="1590341"/>
            <a:ext cx="118113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Line 23">
            <a:extLst>
              <a:ext uri="{FF2B5EF4-FFF2-40B4-BE49-F238E27FC236}">
                <a16:creationId xmlns:a16="http://schemas.microsoft.com/office/drawing/2014/main" id="{11C65C81-1DFC-40CF-85EC-2274B9C98F79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799000" y="1590795"/>
            <a:ext cx="1068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C9A3C973-8982-459E-880D-84642656E6A3}"/>
              </a:ext>
            </a:extLst>
          </p:cNvPr>
          <p:cNvCxnSpPr>
            <a:cxnSpLocks/>
          </p:cNvCxnSpPr>
          <p:nvPr/>
        </p:nvCxnSpPr>
        <p:spPr>
          <a:xfrm>
            <a:off x="9310868" y="1475912"/>
            <a:ext cx="182328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Line 23">
            <a:extLst>
              <a:ext uri="{FF2B5EF4-FFF2-40B4-BE49-F238E27FC236}">
                <a16:creationId xmlns:a16="http://schemas.microsoft.com/office/drawing/2014/main" id="{5A0A47EC-2B78-41E7-A04F-7612C60A58F6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812504" y="2005178"/>
            <a:ext cx="103765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Line 23">
            <a:extLst>
              <a:ext uri="{FF2B5EF4-FFF2-40B4-BE49-F238E27FC236}">
                <a16:creationId xmlns:a16="http://schemas.microsoft.com/office/drawing/2014/main" id="{523765A8-7339-40CE-8376-6779A3FF6F7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875093" y="1476181"/>
            <a:ext cx="76739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Line 23">
            <a:extLst>
              <a:ext uri="{FF2B5EF4-FFF2-40B4-BE49-F238E27FC236}">
                <a16:creationId xmlns:a16="http://schemas.microsoft.com/office/drawing/2014/main" id="{2C96E221-280C-4A46-B90F-82447F4FD79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891350" y="1711284"/>
            <a:ext cx="56791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Connector: Elbow 203">
            <a:extLst>
              <a:ext uri="{FF2B5EF4-FFF2-40B4-BE49-F238E27FC236}">
                <a16:creationId xmlns:a16="http://schemas.microsoft.com/office/drawing/2014/main" id="{088F7054-546E-4CA0-8C55-F547D2EB2AAC}"/>
              </a:ext>
            </a:extLst>
          </p:cNvPr>
          <p:cNvCxnSpPr>
            <a:cxnSpLocks/>
          </p:cNvCxnSpPr>
          <p:nvPr/>
        </p:nvCxnSpPr>
        <p:spPr>
          <a:xfrm>
            <a:off x="7627205" y="1712686"/>
            <a:ext cx="816102" cy="389503"/>
          </a:xfrm>
          <a:prstGeom prst="bentConnector3">
            <a:avLst>
              <a:gd name="adj1" fmla="val 96318"/>
            </a:avLst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0E34970-4EEB-4B3C-A1F1-2B32D776B076}"/>
              </a:ext>
            </a:extLst>
          </p:cNvPr>
          <p:cNvCxnSpPr>
            <a:cxnSpLocks/>
          </p:cNvCxnSpPr>
          <p:nvPr/>
        </p:nvCxnSpPr>
        <p:spPr>
          <a:xfrm>
            <a:off x="8748160" y="2998129"/>
            <a:ext cx="0" cy="21668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4BF9758-48EC-427E-B5B4-C9F36A197D2A}"/>
              </a:ext>
            </a:extLst>
          </p:cNvPr>
          <p:cNvCxnSpPr>
            <a:cxnSpLocks/>
          </p:cNvCxnSpPr>
          <p:nvPr/>
        </p:nvCxnSpPr>
        <p:spPr>
          <a:xfrm flipH="1">
            <a:off x="8297230" y="3203246"/>
            <a:ext cx="45951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5A4A5E79-91D7-4905-8734-33620A9DD525}"/>
              </a:ext>
            </a:extLst>
          </p:cNvPr>
          <p:cNvCxnSpPr>
            <a:cxnSpLocks/>
          </p:cNvCxnSpPr>
          <p:nvPr/>
        </p:nvCxnSpPr>
        <p:spPr>
          <a:xfrm flipH="1">
            <a:off x="7677723" y="2003715"/>
            <a:ext cx="616543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6FAC0C9B-245F-49A8-BAA2-BD3371A06A9C}"/>
              </a:ext>
            </a:extLst>
          </p:cNvPr>
          <p:cNvSpPr txBox="1"/>
          <p:nvPr/>
        </p:nvSpPr>
        <p:spPr>
          <a:xfrm>
            <a:off x="8908844" y="1534290"/>
            <a:ext cx="16449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4B3A36B1-7D76-43CB-9E86-D96EDB4DA5C0}"/>
              </a:ext>
            </a:extLst>
          </p:cNvPr>
          <p:cNvSpPr txBox="1"/>
          <p:nvPr/>
        </p:nvSpPr>
        <p:spPr>
          <a:xfrm>
            <a:off x="8914675" y="1962852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C611BD7A-2EE2-4467-A5A9-04B70E4BDE99}"/>
              </a:ext>
            </a:extLst>
          </p:cNvPr>
          <p:cNvSpPr txBox="1"/>
          <p:nvPr/>
        </p:nvSpPr>
        <p:spPr>
          <a:xfrm>
            <a:off x="8926137" y="2419505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5F71B82-5828-4F7F-8349-982AB3692D32}"/>
              </a:ext>
            </a:extLst>
          </p:cNvPr>
          <p:cNvCxnSpPr>
            <a:cxnSpLocks/>
          </p:cNvCxnSpPr>
          <p:nvPr/>
        </p:nvCxnSpPr>
        <p:spPr>
          <a:xfrm>
            <a:off x="9486080" y="1472624"/>
            <a:ext cx="0" cy="205362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57F73AF2-3B16-4DFD-A6ED-1A3B9DF6BF69}"/>
              </a:ext>
            </a:extLst>
          </p:cNvPr>
          <p:cNvCxnSpPr>
            <a:cxnSpLocks/>
          </p:cNvCxnSpPr>
          <p:nvPr/>
        </p:nvCxnSpPr>
        <p:spPr>
          <a:xfrm flipH="1">
            <a:off x="6325697" y="1583145"/>
            <a:ext cx="1000887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9E705FD1-E244-4F83-A0F3-B04D9AF5FCFE}"/>
              </a:ext>
            </a:extLst>
          </p:cNvPr>
          <p:cNvCxnSpPr>
            <a:cxnSpLocks/>
          </p:cNvCxnSpPr>
          <p:nvPr/>
        </p:nvCxnSpPr>
        <p:spPr>
          <a:xfrm>
            <a:off x="6337555" y="1584173"/>
            <a:ext cx="0" cy="174776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70046FA2-0BF6-43A6-8CF2-91F3711010AC}"/>
              </a:ext>
            </a:extLst>
          </p:cNvPr>
          <p:cNvCxnSpPr>
            <a:cxnSpLocks/>
          </p:cNvCxnSpPr>
          <p:nvPr/>
        </p:nvCxnSpPr>
        <p:spPr>
          <a:xfrm flipH="1">
            <a:off x="6519884" y="1682653"/>
            <a:ext cx="792468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D5F1EC7B-6C0C-4F53-A316-474503FBC335}"/>
              </a:ext>
            </a:extLst>
          </p:cNvPr>
          <p:cNvCxnSpPr>
            <a:cxnSpLocks/>
          </p:cNvCxnSpPr>
          <p:nvPr/>
        </p:nvCxnSpPr>
        <p:spPr>
          <a:xfrm>
            <a:off x="6527297" y="1675417"/>
            <a:ext cx="0" cy="88199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63A944A3-4B72-40E3-AF56-06D33F4DA88E}"/>
              </a:ext>
            </a:extLst>
          </p:cNvPr>
          <p:cNvCxnSpPr>
            <a:cxnSpLocks/>
          </p:cNvCxnSpPr>
          <p:nvPr/>
        </p:nvCxnSpPr>
        <p:spPr>
          <a:xfrm flipV="1">
            <a:off x="9832359" y="1332290"/>
            <a:ext cx="0" cy="769015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372FE8A-833F-409A-8AAC-524468EF854F}"/>
              </a:ext>
            </a:extLst>
          </p:cNvPr>
          <p:cNvCxnSpPr>
            <a:cxnSpLocks/>
          </p:cNvCxnSpPr>
          <p:nvPr/>
        </p:nvCxnSpPr>
        <p:spPr>
          <a:xfrm flipH="1">
            <a:off x="7625426" y="1336402"/>
            <a:ext cx="2212862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Line 23">
            <a:extLst>
              <a:ext uri="{FF2B5EF4-FFF2-40B4-BE49-F238E27FC236}">
                <a16:creationId xmlns:a16="http://schemas.microsoft.com/office/drawing/2014/main" id="{11DE8251-6C50-434B-B746-86154830A9DE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6739273" y="1579100"/>
            <a:ext cx="1068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3">
            <a:extLst>
              <a:ext uri="{FF2B5EF4-FFF2-40B4-BE49-F238E27FC236}">
                <a16:creationId xmlns:a16="http://schemas.microsoft.com/office/drawing/2014/main" id="{29E5595D-30B4-4353-B48E-EA19E27B04B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790018" y="1682700"/>
            <a:ext cx="76739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1D9C29F8-241D-463B-B27D-A27D20B277E5}"/>
              </a:ext>
            </a:extLst>
          </p:cNvPr>
          <p:cNvCxnSpPr>
            <a:cxnSpLocks/>
          </p:cNvCxnSpPr>
          <p:nvPr/>
        </p:nvCxnSpPr>
        <p:spPr>
          <a:xfrm flipH="1">
            <a:off x="3857574" y="1471636"/>
            <a:ext cx="3469010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Line 23">
            <a:extLst>
              <a:ext uri="{FF2B5EF4-FFF2-40B4-BE49-F238E27FC236}">
                <a16:creationId xmlns:a16="http://schemas.microsoft.com/office/drawing/2014/main" id="{A096E93B-472E-403B-9B16-C14CC5FF259B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827078" y="1468471"/>
            <a:ext cx="76739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C5482AC-89E9-417E-ADA1-5723AEB6583F}"/>
              </a:ext>
            </a:extLst>
          </p:cNvPr>
          <p:cNvCxnSpPr>
            <a:cxnSpLocks/>
          </p:cNvCxnSpPr>
          <p:nvPr/>
        </p:nvCxnSpPr>
        <p:spPr>
          <a:xfrm>
            <a:off x="3851643" y="1469799"/>
            <a:ext cx="0" cy="281441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03528080-EF44-4DAF-A475-781FE539A02A}"/>
              </a:ext>
            </a:extLst>
          </p:cNvPr>
          <p:cNvCxnSpPr>
            <a:cxnSpLocks/>
          </p:cNvCxnSpPr>
          <p:nvPr/>
        </p:nvCxnSpPr>
        <p:spPr>
          <a:xfrm>
            <a:off x="8787890" y="1581345"/>
            <a:ext cx="0" cy="96642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BA9D1326-0667-43EC-8C33-FFF8366C8E75}"/>
              </a:ext>
            </a:extLst>
          </p:cNvPr>
          <p:cNvCxnSpPr>
            <a:cxnSpLocks/>
          </p:cNvCxnSpPr>
          <p:nvPr/>
        </p:nvCxnSpPr>
        <p:spPr>
          <a:xfrm flipH="1">
            <a:off x="8781220" y="1670276"/>
            <a:ext cx="715978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750B9F85-FE2F-46C4-822E-77BBCC91AABC}"/>
              </a:ext>
            </a:extLst>
          </p:cNvPr>
          <p:cNvCxnSpPr>
            <a:stCxn id="178" idx="6"/>
          </p:cNvCxnSpPr>
          <p:nvPr/>
        </p:nvCxnSpPr>
        <p:spPr>
          <a:xfrm flipV="1">
            <a:off x="9312166" y="2386087"/>
            <a:ext cx="529680" cy="2158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0B82E19F-316A-4673-854A-C8EBD3DC87D8}"/>
              </a:ext>
            </a:extLst>
          </p:cNvPr>
          <p:cNvSpPr/>
          <p:nvPr/>
        </p:nvSpPr>
        <p:spPr>
          <a:xfrm rot="5400000">
            <a:off x="7077782" y="1948304"/>
            <a:ext cx="90726" cy="111944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6AB9D06C-DD17-4012-A5A7-CC38207966E6}"/>
              </a:ext>
            </a:extLst>
          </p:cNvPr>
          <p:cNvSpPr/>
          <p:nvPr/>
        </p:nvSpPr>
        <p:spPr>
          <a:xfrm rot="16200000">
            <a:off x="7197975" y="1948304"/>
            <a:ext cx="90726" cy="111944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68CCC826-3F09-442A-948A-1E094EC656CC}"/>
              </a:ext>
            </a:extLst>
          </p:cNvPr>
          <p:cNvCxnSpPr>
            <a:cxnSpLocks/>
          </p:cNvCxnSpPr>
          <p:nvPr/>
        </p:nvCxnSpPr>
        <p:spPr>
          <a:xfrm flipH="1">
            <a:off x="6986827" y="2005561"/>
            <a:ext cx="8034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914AE299-FEFD-4714-89D7-8B7269DA6828}"/>
              </a:ext>
            </a:extLst>
          </p:cNvPr>
          <p:cNvCxnSpPr>
            <a:cxnSpLocks/>
          </p:cNvCxnSpPr>
          <p:nvPr/>
        </p:nvCxnSpPr>
        <p:spPr>
          <a:xfrm flipV="1">
            <a:off x="8294266" y="2001837"/>
            <a:ext cx="0" cy="121186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608F7694-F8FD-47B6-BFC9-6CE10BD70235}"/>
              </a:ext>
            </a:extLst>
          </p:cNvPr>
          <p:cNvSpPr txBox="1"/>
          <p:nvPr/>
        </p:nvSpPr>
        <p:spPr>
          <a:xfrm>
            <a:off x="3059951" y="3053559"/>
            <a:ext cx="610349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600" b="1" dirty="0"/>
              <a:t>LT pumps</a:t>
            </a:r>
            <a:endParaRPr lang="en-US" sz="600" b="1" dirty="0" err="1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9C8A52A-40DB-481D-A6E3-E7B43DF307C8}"/>
              </a:ext>
            </a:extLst>
          </p:cNvPr>
          <p:cNvSpPr txBox="1"/>
          <p:nvPr/>
        </p:nvSpPr>
        <p:spPr>
          <a:xfrm>
            <a:off x="5712228" y="2576286"/>
            <a:ext cx="34144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MT pumps</a:t>
            </a:r>
            <a:endParaRPr lang="en-US" sz="600" b="1" dirty="0" err="1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E2829C82-8E53-4201-B1ED-AC6D9F050737}"/>
              </a:ext>
            </a:extLst>
          </p:cNvPr>
          <p:cNvSpPr txBox="1"/>
          <p:nvPr/>
        </p:nvSpPr>
        <p:spPr>
          <a:xfrm>
            <a:off x="8476483" y="3295952"/>
            <a:ext cx="38792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IT seperator</a:t>
            </a:r>
            <a:endParaRPr lang="en-US" sz="600" b="1" dirty="0" err="1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2BB60AF-4AD0-4A24-9805-2FFFCC760944}"/>
              </a:ext>
            </a:extLst>
          </p:cNvPr>
          <p:cNvSpPr txBox="1"/>
          <p:nvPr/>
        </p:nvSpPr>
        <p:spPr>
          <a:xfrm>
            <a:off x="9132491" y="3104021"/>
            <a:ext cx="22281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Ejector</a:t>
            </a:r>
            <a:endParaRPr lang="en-US" sz="600" b="1" dirty="0" err="1"/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111D06F7-87FD-4E5E-ADD6-F68E20F364F9}"/>
              </a:ext>
            </a:extLst>
          </p:cNvPr>
          <p:cNvCxnSpPr>
            <a:cxnSpLocks/>
          </p:cNvCxnSpPr>
          <p:nvPr/>
        </p:nvCxnSpPr>
        <p:spPr>
          <a:xfrm flipH="1">
            <a:off x="2886629" y="1346683"/>
            <a:ext cx="4402006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663D106C-A4EB-4D17-9A74-F7A2B9D983F8}"/>
              </a:ext>
            </a:extLst>
          </p:cNvPr>
          <p:cNvCxnSpPr>
            <a:cxnSpLocks/>
          </p:cNvCxnSpPr>
          <p:nvPr/>
        </p:nvCxnSpPr>
        <p:spPr>
          <a:xfrm>
            <a:off x="2891372" y="1343599"/>
            <a:ext cx="0" cy="316139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1C995430-8B8F-4B82-B433-69239162DA89}"/>
              </a:ext>
            </a:extLst>
          </p:cNvPr>
          <p:cNvCxnSpPr>
            <a:cxnSpLocks/>
          </p:cNvCxnSpPr>
          <p:nvPr/>
        </p:nvCxnSpPr>
        <p:spPr>
          <a:xfrm>
            <a:off x="5559614" y="1349767"/>
            <a:ext cx="0" cy="9150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D2819B44-9256-45C1-BA99-D09100A69125}"/>
              </a:ext>
            </a:extLst>
          </p:cNvPr>
          <p:cNvCxnSpPr>
            <a:cxnSpLocks/>
          </p:cNvCxnSpPr>
          <p:nvPr/>
        </p:nvCxnSpPr>
        <p:spPr>
          <a:xfrm>
            <a:off x="5559614" y="1522488"/>
            <a:ext cx="0" cy="159355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Line 23">
            <a:extLst>
              <a:ext uri="{FF2B5EF4-FFF2-40B4-BE49-F238E27FC236}">
                <a16:creationId xmlns:a16="http://schemas.microsoft.com/office/drawing/2014/main" id="{65B5BCDF-70DB-4D16-9CAA-999A6075A616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6747432" y="1343985"/>
            <a:ext cx="103765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Line 23">
            <a:extLst>
              <a:ext uri="{FF2B5EF4-FFF2-40B4-BE49-F238E27FC236}">
                <a16:creationId xmlns:a16="http://schemas.microsoft.com/office/drawing/2014/main" id="{CEA96375-7651-4B80-9747-6B2D0B362DF0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773222" y="1336274"/>
            <a:ext cx="103765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98E8CF94-4AF9-4CF5-9D04-A90A5913D017}"/>
              </a:ext>
            </a:extLst>
          </p:cNvPr>
          <p:cNvCxnSpPr>
            <a:cxnSpLocks/>
          </p:cNvCxnSpPr>
          <p:nvPr/>
        </p:nvCxnSpPr>
        <p:spPr>
          <a:xfrm>
            <a:off x="7491228" y="972456"/>
            <a:ext cx="0" cy="30153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AE793446-FCBC-4626-91CE-2104CEB470A2}"/>
              </a:ext>
            </a:extLst>
          </p:cNvPr>
          <p:cNvSpPr txBox="1"/>
          <p:nvPr/>
        </p:nvSpPr>
        <p:spPr>
          <a:xfrm>
            <a:off x="1961639" y="972456"/>
            <a:ext cx="163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CO2 sub critical</a:t>
            </a:r>
            <a:endParaRPr lang="en-US" dirty="0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DDEF2C2-DDB6-4151-ADF0-60B70250CD55}"/>
              </a:ext>
            </a:extLst>
          </p:cNvPr>
          <p:cNvSpPr txBox="1"/>
          <p:nvPr/>
        </p:nvSpPr>
        <p:spPr>
          <a:xfrm>
            <a:off x="7511581" y="972456"/>
            <a:ext cx="18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CO2 (transcritical)</a:t>
            </a:r>
            <a:endParaRPr lang="en-US" dirty="0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9D08F81D-2AF4-4775-9FDB-414ADEC36FAA}"/>
              </a:ext>
            </a:extLst>
          </p:cNvPr>
          <p:cNvSpPr txBox="1"/>
          <p:nvPr/>
        </p:nvSpPr>
        <p:spPr>
          <a:xfrm>
            <a:off x="7453219" y="3411555"/>
            <a:ext cx="2714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Multiple racks parallel connected</a:t>
            </a:r>
            <a:endParaRPr lang="en-US" sz="12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23D8CB5B-6240-4F61-AAAC-8D30CD255CC5}"/>
              </a:ext>
            </a:extLst>
          </p:cNvPr>
          <p:cNvSpPr txBox="1"/>
          <p:nvPr/>
        </p:nvSpPr>
        <p:spPr>
          <a:xfrm>
            <a:off x="1951692" y="3450800"/>
            <a:ext cx="362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CO2 pump circulation </a:t>
            </a:r>
          </a:p>
        </p:txBody>
      </p:sp>
      <p:pic>
        <p:nvPicPr>
          <p:cNvPr id="255" name="Picture 254">
            <a:extLst>
              <a:ext uri="{FF2B5EF4-FFF2-40B4-BE49-F238E27FC236}">
                <a16:creationId xmlns:a16="http://schemas.microsoft.com/office/drawing/2014/main" id="{B983C53A-1BE7-4123-8159-188B96702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056" y="1700823"/>
            <a:ext cx="98612" cy="487680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04AC4B17-05A9-45C8-8DE9-8CB725A69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848" y="1739900"/>
            <a:ext cx="98612" cy="487680"/>
          </a:xfrm>
          <a:prstGeom prst="rect">
            <a:avLst/>
          </a:prstGeom>
        </p:spPr>
      </p:pic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DC084F76-0B56-41A4-BEFE-929B4E7E01DF}"/>
              </a:ext>
            </a:extLst>
          </p:cNvPr>
          <p:cNvCxnSpPr>
            <a:cxnSpLocks/>
          </p:cNvCxnSpPr>
          <p:nvPr/>
        </p:nvCxnSpPr>
        <p:spPr>
          <a:xfrm>
            <a:off x="2717800" y="2692400"/>
            <a:ext cx="2794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015432C2-FE8C-4FE9-BD8C-8413067D6DCD}"/>
              </a:ext>
            </a:extLst>
          </p:cNvPr>
          <p:cNvCxnSpPr>
            <a:cxnSpLocks/>
          </p:cNvCxnSpPr>
          <p:nvPr/>
        </p:nvCxnSpPr>
        <p:spPr>
          <a:xfrm flipV="1">
            <a:off x="2997200" y="1993900"/>
            <a:ext cx="0" cy="6985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4BD10525-B85B-4E2A-ADF6-49B7E4BF9A1C}"/>
              </a:ext>
            </a:extLst>
          </p:cNvPr>
          <p:cNvCxnSpPr/>
          <p:nvPr/>
        </p:nvCxnSpPr>
        <p:spPr>
          <a:xfrm>
            <a:off x="2997200" y="1993900"/>
            <a:ext cx="4318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B22BDCD0-98F0-4BD6-AB2C-E698CF3A2FBD}"/>
              </a:ext>
            </a:extLst>
          </p:cNvPr>
          <p:cNvCxnSpPr>
            <a:cxnSpLocks/>
          </p:cNvCxnSpPr>
          <p:nvPr/>
        </p:nvCxnSpPr>
        <p:spPr>
          <a:xfrm>
            <a:off x="5378450" y="2711450"/>
            <a:ext cx="2794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807B719-E6A8-489D-81A4-02D7C0F0AE02}"/>
              </a:ext>
            </a:extLst>
          </p:cNvPr>
          <p:cNvCxnSpPr>
            <a:cxnSpLocks/>
          </p:cNvCxnSpPr>
          <p:nvPr/>
        </p:nvCxnSpPr>
        <p:spPr>
          <a:xfrm flipV="1">
            <a:off x="5657850" y="2012950"/>
            <a:ext cx="0" cy="6985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D67B0A13-D58C-4FE1-9536-1273F6AF0E4D}"/>
              </a:ext>
            </a:extLst>
          </p:cNvPr>
          <p:cNvCxnSpPr/>
          <p:nvPr/>
        </p:nvCxnSpPr>
        <p:spPr>
          <a:xfrm>
            <a:off x="5657850" y="2012950"/>
            <a:ext cx="4318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itle 1">
            <a:extLst>
              <a:ext uri="{FF2B5EF4-FFF2-40B4-BE49-F238E27FC236}">
                <a16:creationId xmlns:a16="http://schemas.microsoft.com/office/drawing/2014/main" id="{7978FD8B-BF90-414F-9DE2-7175D72F1B60}"/>
              </a:ext>
            </a:extLst>
          </p:cNvPr>
          <p:cNvSpPr txBox="1">
            <a:spLocks/>
          </p:cNvSpPr>
          <p:nvPr/>
        </p:nvSpPr>
        <p:spPr>
          <a:xfrm>
            <a:off x="2390283" y="913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Industrial CO2 TC system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4F37A84-0DC9-49A4-B820-A311764E47EC}"/>
              </a:ext>
            </a:extLst>
          </p:cNvPr>
          <p:cNvGrpSpPr/>
          <p:nvPr/>
        </p:nvGrpSpPr>
        <p:grpSpPr>
          <a:xfrm>
            <a:off x="1520094" y="-1934"/>
            <a:ext cx="870189" cy="433067"/>
            <a:chOff x="0" y="293096"/>
            <a:chExt cx="870189" cy="433067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20D897A-077E-4A74-B586-8544CC3604DB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06061FE-2D46-4C6D-8993-9A6249BCE033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4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131" name="Title 1">
            <a:extLst>
              <a:ext uri="{FF2B5EF4-FFF2-40B4-BE49-F238E27FC236}">
                <a16:creationId xmlns:a16="http://schemas.microsoft.com/office/drawing/2014/main" id="{6832E578-0C6E-4B27-B216-B0AF557E95F0}"/>
              </a:ext>
            </a:extLst>
          </p:cNvPr>
          <p:cNvSpPr txBox="1">
            <a:spLocks/>
          </p:cNvSpPr>
          <p:nvPr/>
        </p:nvSpPr>
        <p:spPr>
          <a:xfrm>
            <a:off x="2542682" y="55056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Pump circulation and hotgas defrost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0583AEA-6EE5-47D7-A1B0-E66D9B6764B8}"/>
              </a:ext>
            </a:extLst>
          </p:cNvPr>
          <p:cNvSpPr txBox="1"/>
          <p:nvPr/>
        </p:nvSpPr>
        <p:spPr>
          <a:xfrm>
            <a:off x="8993946" y="98475"/>
            <a:ext cx="98584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/>
              <a:t>Ie 1-5 MW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47074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Arrow: Right 395">
            <a:extLst>
              <a:ext uri="{FF2B5EF4-FFF2-40B4-BE49-F238E27FC236}">
                <a16:creationId xmlns:a16="http://schemas.microsoft.com/office/drawing/2014/main" id="{E10E3E1E-289E-4A22-A6E6-C25CE40660C4}"/>
              </a:ext>
            </a:extLst>
          </p:cNvPr>
          <p:cNvSpPr/>
          <p:nvPr/>
        </p:nvSpPr>
        <p:spPr>
          <a:xfrm rot="10800000">
            <a:off x="6001432" y="979713"/>
            <a:ext cx="370116" cy="391886"/>
          </a:xfrm>
          <a:prstGeom prst="rightArrow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410" name="Arrow: Right 409">
            <a:extLst>
              <a:ext uri="{FF2B5EF4-FFF2-40B4-BE49-F238E27FC236}">
                <a16:creationId xmlns:a16="http://schemas.microsoft.com/office/drawing/2014/main" id="{0D3D0DD2-EC3A-44F9-AECE-6DC2A0113360}"/>
              </a:ext>
            </a:extLst>
          </p:cNvPr>
          <p:cNvSpPr/>
          <p:nvPr/>
        </p:nvSpPr>
        <p:spPr>
          <a:xfrm>
            <a:off x="6382432" y="979713"/>
            <a:ext cx="370116" cy="391886"/>
          </a:xfrm>
          <a:prstGeom prst="rightArrow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B41CD0-1F5F-488C-98A4-10B95625B093}"/>
              </a:ext>
            </a:extLst>
          </p:cNvPr>
          <p:cNvSpPr/>
          <p:nvPr/>
        </p:nvSpPr>
        <p:spPr>
          <a:xfrm>
            <a:off x="1694962" y="2899507"/>
            <a:ext cx="4282830" cy="195384"/>
          </a:xfrm>
          <a:prstGeom prst="rect">
            <a:avLst/>
          </a:prstGeom>
          <a:solidFill>
            <a:srgbClr val="F1D3C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err="1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B30CFF36-33D7-4C32-8F8B-09065569830F}"/>
              </a:ext>
            </a:extLst>
          </p:cNvPr>
          <p:cNvSpPr/>
          <p:nvPr/>
        </p:nvSpPr>
        <p:spPr>
          <a:xfrm rot="10800000">
            <a:off x="5710814" y="1846088"/>
            <a:ext cx="63363" cy="52464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A0FDCB7-984F-4A4A-890B-53FDB5E84EE4}"/>
              </a:ext>
            </a:extLst>
          </p:cNvPr>
          <p:cNvCxnSpPr>
            <a:cxnSpLocks/>
          </p:cNvCxnSpPr>
          <p:nvPr/>
        </p:nvCxnSpPr>
        <p:spPr>
          <a:xfrm flipH="1">
            <a:off x="5742494" y="1843043"/>
            <a:ext cx="15030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A76AB787-54AF-4D3B-AF17-C00EB76FA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1" y="1524000"/>
            <a:ext cx="3974327" cy="130262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EEE357-519D-45C3-BE6B-51B4CA42F0AF}"/>
              </a:ext>
            </a:extLst>
          </p:cNvPr>
          <p:cNvCxnSpPr>
            <a:cxnSpLocks/>
          </p:cNvCxnSpPr>
          <p:nvPr/>
        </p:nvCxnSpPr>
        <p:spPr>
          <a:xfrm flipH="1">
            <a:off x="5078180" y="1510001"/>
            <a:ext cx="77675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E08C9A9-5EA8-41BC-902F-6A252759540D}"/>
              </a:ext>
            </a:extLst>
          </p:cNvPr>
          <p:cNvCxnSpPr>
            <a:cxnSpLocks/>
          </p:cNvCxnSpPr>
          <p:nvPr/>
        </p:nvCxnSpPr>
        <p:spPr>
          <a:xfrm>
            <a:off x="5087382" y="1510814"/>
            <a:ext cx="0" cy="138043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D1D414-8BBE-40EC-A2F8-94FD28EA5A68}"/>
              </a:ext>
            </a:extLst>
          </p:cNvPr>
          <p:cNvCxnSpPr>
            <a:cxnSpLocks/>
          </p:cNvCxnSpPr>
          <p:nvPr/>
        </p:nvCxnSpPr>
        <p:spPr>
          <a:xfrm flipH="1">
            <a:off x="5228882" y="1588595"/>
            <a:ext cx="615008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C04C42-E3CC-436A-8C77-0C6111D65932}"/>
              </a:ext>
            </a:extLst>
          </p:cNvPr>
          <p:cNvCxnSpPr>
            <a:cxnSpLocks/>
          </p:cNvCxnSpPr>
          <p:nvPr/>
        </p:nvCxnSpPr>
        <p:spPr>
          <a:xfrm>
            <a:off x="5234634" y="1582879"/>
            <a:ext cx="0" cy="69662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3">
            <a:extLst>
              <a:ext uri="{FF2B5EF4-FFF2-40B4-BE49-F238E27FC236}">
                <a16:creationId xmlns:a16="http://schemas.microsoft.com/office/drawing/2014/main" id="{658597DE-3216-4C63-A626-21AD7A9BC683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5399143" y="1506806"/>
            <a:ext cx="82887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Line 23">
            <a:extLst>
              <a:ext uri="{FF2B5EF4-FFF2-40B4-BE49-F238E27FC236}">
                <a16:creationId xmlns:a16="http://schemas.microsoft.com/office/drawing/2014/main" id="{C1DBF45A-D968-446C-8F86-C3753E9EF85C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438522" y="1588632"/>
            <a:ext cx="59554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499B0B-CB75-470B-ACB2-D42DFEB86394}"/>
              </a:ext>
            </a:extLst>
          </p:cNvPr>
          <p:cNvCxnSpPr>
            <a:cxnSpLocks/>
          </p:cNvCxnSpPr>
          <p:nvPr/>
        </p:nvCxnSpPr>
        <p:spPr>
          <a:xfrm flipH="1">
            <a:off x="3162754" y="1421928"/>
            <a:ext cx="2692181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23">
            <a:extLst>
              <a:ext uri="{FF2B5EF4-FFF2-40B4-BE49-F238E27FC236}">
                <a16:creationId xmlns:a16="http://schemas.microsoft.com/office/drawing/2014/main" id="{0EE461D0-6A40-4439-88C1-3D9908A9071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467284" y="1419428"/>
            <a:ext cx="59554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D6D41EC-ABB7-4BDD-876D-725DFEEF46AE}"/>
              </a:ext>
            </a:extLst>
          </p:cNvPr>
          <p:cNvCxnSpPr>
            <a:cxnSpLocks/>
          </p:cNvCxnSpPr>
          <p:nvPr/>
        </p:nvCxnSpPr>
        <p:spPr>
          <a:xfrm>
            <a:off x="3158150" y="1420476"/>
            <a:ext cx="0" cy="22229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DE8BBC3-85FC-4624-8A23-08724BAC17AB}"/>
              </a:ext>
            </a:extLst>
          </p:cNvPr>
          <p:cNvSpPr/>
          <p:nvPr/>
        </p:nvSpPr>
        <p:spPr>
          <a:xfrm rot="5400000">
            <a:off x="5661223" y="1799185"/>
            <a:ext cx="71658" cy="86876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B1F148EE-9822-46D1-BE6D-912BFB80A622}"/>
              </a:ext>
            </a:extLst>
          </p:cNvPr>
          <p:cNvSpPr/>
          <p:nvPr/>
        </p:nvSpPr>
        <p:spPr>
          <a:xfrm rot="16200000">
            <a:off x="5754500" y="1799185"/>
            <a:ext cx="71658" cy="86876"/>
          </a:xfrm>
          <a:prstGeom prst="triangle">
            <a:avLst/>
          </a:prstGeom>
          <a:solidFill>
            <a:srgbClr val="33CC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61BF9B8-7FCD-4E3D-A6AF-4CB8EA41A81C}"/>
              </a:ext>
            </a:extLst>
          </p:cNvPr>
          <p:cNvCxnSpPr>
            <a:cxnSpLocks/>
          </p:cNvCxnSpPr>
          <p:nvPr/>
        </p:nvCxnSpPr>
        <p:spPr>
          <a:xfrm flipH="1">
            <a:off x="5591260" y="1843638"/>
            <a:ext cx="6235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6DE41B6-6002-495D-8B30-BAAC893C6D72}"/>
              </a:ext>
            </a:extLst>
          </p:cNvPr>
          <p:cNvSpPr txBox="1"/>
          <p:nvPr/>
        </p:nvSpPr>
        <p:spPr>
          <a:xfrm>
            <a:off x="2516135" y="2703859"/>
            <a:ext cx="589922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600" b="1" dirty="0"/>
              <a:t>LT pumps</a:t>
            </a:r>
            <a:endParaRPr lang="en-US" sz="600" b="1" dirty="0" err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3DDFA1B-EB92-4EA0-BC36-11A54F966ECD}"/>
              </a:ext>
            </a:extLst>
          </p:cNvPr>
          <p:cNvSpPr txBox="1"/>
          <p:nvPr/>
        </p:nvSpPr>
        <p:spPr>
          <a:xfrm>
            <a:off x="4602087" y="2294413"/>
            <a:ext cx="34144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MT pumps</a:t>
            </a:r>
            <a:endParaRPr lang="en-US" sz="600" b="1" dirty="0" err="1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234012-ADEC-484D-AE78-F7C64439982E}"/>
              </a:ext>
            </a:extLst>
          </p:cNvPr>
          <p:cNvCxnSpPr>
            <a:cxnSpLocks/>
          </p:cNvCxnSpPr>
          <p:nvPr/>
        </p:nvCxnSpPr>
        <p:spPr>
          <a:xfrm flipH="1">
            <a:off x="2409235" y="940280"/>
            <a:ext cx="3416248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52BB2F5-0302-4AD4-898A-DB92E7CD8B91}"/>
              </a:ext>
            </a:extLst>
          </p:cNvPr>
          <p:cNvCxnSpPr>
            <a:cxnSpLocks/>
          </p:cNvCxnSpPr>
          <p:nvPr/>
        </p:nvCxnSpPr>
        <p:spPr>
          <a:xfrm>
            <a:off x="2412916" y="953478"/>
            <a:ext cx="0" cy="617019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1206538-E2EE-44B0-B8AB-A11F1DD43067}"/>
              </a:ext>
            </a:extLst>
          </p:cNvPr>
          <p:cNvCxnSpPr>
            <a:cxnSpLocks/>
          </p:cNvCxnSpPr>
          <p:nvPr/>
        </p:nvCxnSpPr>
        <p:spPr>
          <a:xfrm>
            <a:off x="4483648" y="945662"/>
            <a:ext cx="0" cy="45228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72A9999-8910-47B5-89E9-D4CC8BFAF364}"/>
              </a:ext>
            </a:extLst>
          </p:cNvPr>
          <p:cNvCxnSpPr>
            <a:cxnSpLocks/>
          </p:cNvCxnSpPr>
          <p:nvPr/>
        </p:nvCxnSpPr>
        <p:spPr>
          <a:xfrm>
            <a:off x="4483648" y="1462093"/>
            <a:ext cx="0" cy="125863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23">
            <a:extLst>
              <a:ext uri="{FF2B5EF4-FFF2-40B4-BE49-F238E27FC236}">
                <a16:creationId xmlns:a16="http://schemas.microsoft.com/office/drawing/2014/main" id="{69642BF8-184D-4179-9D00-7C48F30E4447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5405472" y="938150"/>
            <a:ext cx="80528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7524756-1A39-4DDF-9873-C742ECC7CDEF}"/>
              </a:ext>
            </a:extLst>
          </p:cNvPr>
          <p:cNvSpPr/>
          <p:nvPr/>
        </p:nvSpPr>
        <p:spPr>
          <a:xfrm>
            <a:off x="6762751" y="882653"/>
            <a:ext cx="2867978" cy="12863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37D2DF3B-3B02-42C5-A45E-B5A46ACC8A4F}"/>
              </a:ext>
            </a:extLst>
          </p:cNvPr>
          <p:cNvCxnSpPr>
            <a:cxnSpLocks/>
          </p:cNvCxnSpPr>
          <p:nvPr/>
        </p:nvCxnSpPr>
        <p:spPr>
          <a:xfrm flipV="1">
            <a:off x="8954662" y="1776341"/>
            <a:ext cx="493470" cy="43860"/>
          </a:xfrm>
          <a:prstGeom prst="bentConnector3">
            <a:avLst>
              <a:gd name="adj1" fmla="val 98613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B6547D45-1C28-44F5-A209-BF18DAD82BF3}"/>
              </a:ext>
            </a:extLst>
          </p:cNvPr>
          <p:cNvSpPr/>
          <p:nvPr/>
        </p:nvSpPr>
        <p:spPr>
          <a:xfrm>
            <a:off x="9064601" y="955952"/>
            <a:ext cx="120428" cy="12551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A09837B-9005-4612-939E-A7BB8D9048D4}"/>
              </a:ext>
            </a:extLst>
          </p:cNvPr>
          <p:cNvCxnSpPr>
            <a:cxnSpLocks/>
          </p:cNvCxnSpPr>
          <p:nvPr/>
        </p:nvCxnSpPr>
        <p:spPr>
          <a:xfrm>
            <a:off x="9105228" y="958872"/>
            <a:ext cx="75449" cy="3940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8E38A8-4B1C-405F-9E04-C59B2C6D26C6}"/>
              </a:ext>
            </a:extLst>
          </p:cNvPr>
          <p:cNvCxnSpPr/>
          <p:nvPr/>
        </p:nvCxnSpPr>
        <p:spPr>
          <a:xfrm flipV="1">
            <a:off x="9092170" y="1050817"/>
            <a:ext cx="81253" cy="175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DE2C083A-5C9A-487D-A3EA-3C03AF7F3981}"/>
              </a:ext>
            </a:extLst>
          </p:cNvPr>
          <p:cNvSpPr/>
          <p:nvPr/>
        </p:nvSpPr>
        <p:spPr>
          <a:xfrm>
            <a:off x="9064601" y="1313201"/>
            <a:ext cx="120428" cy="12551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DFAC2C-8417-4882-BEF7-E7C5BD25183A}"/>
              </a:ext>
            </a:extLst>
          </p:cNvPr>
          <p:cNvCxnSpPr>
            <a:cxnSpLocks/>
          </p:cNvCxnSpPr>
          <p:nvPr/>
        </p:nvCxnSpPr>
        <p:spPr>
          <a:xfrm>
            <a:off x="9105228" y="1316121"/>
            <a:ext cx="75449" cy="3940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F8BDCA4-980C-4E51-92E2-A1C269A34D27}"/>
              </a:ext>
            </a:extLst>
          </p:cNvPr>
          <p:cNvCxnSpPr/>
          <p:nvPr/>
        </p:nvCxnSpPr>
        <p:spPr>
          <a:xfrm flipV="1">
            <a:off x="9092170" y="1408066"/>
            <a:ext cx="81253" cy="175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C70ABED0-0736-4B3E-ABA6-0614926B8941}"/>
              </a:ext>
            </a:extLst>
          </p:cNvPr>
          <p:cNvSpPr/>
          <p:nvPr/>
        </p:nvSpPr>
        <p:spPr>
          <a:xfrm>
            <a:off x="9064601" y="1479582"/>
            <a:ext cx="120428" cy="12551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53F949D-479D-4270-9F79-2FF65BD3F29C}"/>
              </a:ext>
            </a:extLst>
          </p:cNvPr>
          <p:cNvCxnSpPr>
            <a:cxnSpLocks/>
          </p:cNvCxnSpPr>
          <p:nvPr/>
        </p:nvCxnSpPr>
        <p:spPr>
          <a:xfrm>
            <a:off x="9105228" y="1482502"/>
            <a:ext cx="75449" cy="3940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773DA33-20BE-4D29-B8D8-9AD7BACFC2B0}"/>
              </a:ext>
            </a:extLst>
          </p:cNvPr>
          <p:cNvCxnSpPr/>
          <p:nvPr/>
        </p:nvCxnSpPr>
        <p:spPr>
          <a:xfrm flipV="1">
            <a:off x="9092170" y="1574447"/>
            <a:ext cx="81253" cy="175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49541C40-4882-4DD1-A259-DF522637E2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0735" y="1585943"/>
            <a:ext cx="206033" cy="192345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6AB583CF-B584-45B9-823E-044AC5B1970A}"/>
              </a:ext>
            </a:extLst>
          </p:cNvPr>
          <p:cNvGrpSpPr/>
          <p:nvPr/>
        </p:nvGrpSpPr>
        <p:grpSpPr>
          <a:xfrm>
            <a:off x="8847809" y="1686828"/>
            <a:ext cx="105070" cy="210165"/>
            <a:chOff x="6445998" y="4680670"/>
            <a:chExt cx="333989" cy="723031"/>
          </a:xfrm>
        </p:grpSpPr>
        <p:sp>
          <p:nvSpPr>
            <p:cNvPr id="61" name="Freeform 8">
              <a:extLst>
                <a:ext uri="{FF2B5EF4-FFF2-40B4-BE49-F238E27FC236}">
                  <a16:creationId xmlns:a16="http://schemas.microsoft.com/office/drawing/2014/main" id="{199E7EF2-05CF-44CC-9D65-411BC7E077F0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 flipH="1">
              <a:off x="6251477" y="4875191"/>
              <a:ext cx="723031" cy="333989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18" y="357"/>
                </a:cxn>
                <a:cxn ang="0">
                  <a:pos x="167" y="605"/>
                </a:cxn>
                <a:cxn ang="0">
                  <a:pos x="1315" y="605"/>
                </a:cxn>
                <a:cxn ang="0">
                  <a:pos x="1464" y="247"/>
                </a:cxn>
                <a:cxn ang="0">
                  <a:pos x="1315" y="0"/>
                </a:cxn>
                <a:cxn ang="0">
                  <a:pos x="1315" y="0"/>
                </a:cxn>
                <a:cxn ang="0">
                  <a:pos x="167" y="0"/>
                </a:cxn>
              </a:cxnLst>
              <a:rect l="0" t="0" r="r" b="b"/>
              <a:pathLst>
                <a:path w="1482" h="605">
                  <a:moveTo>
                    <a:pt x="167" y="0"/>
                  </a:moveTo>
                  <a:cubicBezTo>
                    <a:pt x="66" y="30"/>
                    <a:pt x="0" y="190"/>
                    <a:pt x="18" y="357"/>
                  </a:cubicBezTo>
                  <a:cubicBezTo>
                    <a:pt x="32" y="483"/>
                    <a:pt x="91" y="582"/>
                    <a:pt x="167" y="605"/>
                  </a:cubicBezTo>
                  <a:lnTo>
                    <a:pt x="1315" y="605"/>
                  </a:lnTo>
                  <a:cubicBezTo>
                    <a:pt x="1416" y="574"/>
                    <a:pt x="1482" y="414"/>
                    <a:pt x="1464" y="247"/>
                  </a:cubicBezTo>
                  <a:cubicBezTo>
                    <a:pt x="1450" y="121"/>
                    <a:pt x="1391" y="23"/>
                    <a:pt x="1315" y="0"/>
                  </a:cubicBezTo>
                  <a:lnTo>
                    <a:pt x="1315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1280160">
                <a:defRPr/>
              </a:pPr>
              <a:endParaRPr lang="nl-NL" sz="2500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62" name="Flowchart: Delay 61">
              <a:extLst>
                <a:ext uri="{FF2B5EF4-FFF2-40B4-BE49-F238E27FC236}">
                  <a16:creationId xmlns:a16="http://schemas.microsoft.com/office/drawing/2014/main" id="{A3B626E7-8ED1-4977-9E6D-9C63794312E0}"/>
                </a:ext>
              </a:extLst>
            </p:cNvPr>
            <p:cNvSpPr/>
            <p:nvPr/>
          </p:nvSpPr>
          <p:spPr>
            <a:xfrm rot="5400000">
              <a:off x="6541527" y="5164308"/>
              <a:ext cx="143148" cy="310302"/>
            </a:xfrm>
            <a:prstGeom prst="flowChartDelay">
              <a:avLst/>
            </a:prstGeom>
            <a:solidFill>
              <a:srgbClr val="92D050">
                <a:alpha val="25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F6DDAD6-FD7B-4662-99D5-58E91FD24911}"/>
                </a:ext>
              </a:extLst>
            </p:cNvPr>
            <p:cNvSpPr/>
            <p:nvPr/>
          </p:nvSpPr>
          <p:spPr>
            <a:xfrm>
              <a:off x="6456034" y="5002236"/>
              <a:ext cx="314599" cy="251546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892C10F-022C-498C-91B8-ECCA68C4156E}"/>
                </a:ext>
              </a:extLst>
            </p:cNvPr>
            <p:cNvSpPr/>
            <p:nvPr/>
          </p:nvSpPr>
          <p:spPr>
            <a:xfrm>
              <a:off x="6489393" y="4822506"/>
              <a:ext cx="265251" cy="18488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19E2EDE-AC03-43B5-823E-1309E35016E8}"/>
              </a:ext>
            </a:extLst>
          </p:cNvPr>
          <p:cNvCxnSpPr/>
          <p:nvPr/>
        </p:nvCxnSpPr>
        <p:spPr>
          <a:xfrm>
            <a:off x="8911091" y="1807075"/>
            <a:ext cx="28966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24983B6-2C75-4D93-BEEA-75B3131C371F}"/>
              </a:ext>
            </a:extLst>
          </p:cNvPr>
          <p:cNvCxnSpPr>
            <a:cxnSpLocks/>
          </p:cNvCxnSpPr>
          <p:nvPr/>
        </p:nvCxnSpPr>
        <p:spPr>
          <a:xfrm>
            <a:off x="8866801" y="1821375"/>
            <a:ext cx="52296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29FF607-6C37-44CC-A93A-D2E930512FEB}"/>
              </a:ext>
            </a:extLst>
          </p:cNvPr>
          <p:cNvCxnSpPr/>
          <p:nvPr/>
        </p:nvCxnSpPr>
        <p:spPr>
          <a:xfrm>
            <a:off x="8889954" y="1840638"/>
            <a:ext cx="40952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5A5FE23-FEF6-4217-AB8B-6992585C4A8B}"/>
              </a:ext>
            </a:extLst>
          </p:cNvPr>
          <p:cNvCxnSpPr/>
          <p:nvPr/>
        </p:nvCxnSpPr>
        <p:spPr>
          <a:xfrm>
            <a:off x="8863412" y="1856242"/>
            <a:ext cx="32961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AC7E239-8AF6-4CAE-BBE0-880F2077BE92}"/>
              </a:ext>
            </a:extLst>
          </p:cNvPr>
          <p:cNvCxnSpPr/>
          <p:nvPr/>
        </p:nvCxnSpPr>
        <p:spPr>
          <a:xfrm>
            <a:off x="8865978" y="1873896"/>
            <a:ext cx="67920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EC405C2-32EF-4631-A276-021A672D711E}"/>
              </a:ext>
            </a:extLst>
          </p:cNvPr>
          <p:cNvCxnSpPr/>
          <p:nvPr/>
        </p:nvCxnSpPr>
        <p:spPr>
          <a:xfrm>
            <a:off x="8865128" y="1794169"/>
            <a:ext cx="54935" cy="0"/>
          </a:xfrm>
          <a:prstGeom prst="line">
            <a:avLst/>
          </a:prstGeom>
          <a:ln w="63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7C8A50EB-F98D-497D-BCB9-285D5857A6EA}"/>
              </a:ext>
            </a:extLst>
          </p:cNvPr>
          <p:cNvCxnSpPr>
            <a:cxnSpLocks/>
            <a:stCxn id="53" idx="6"/>
          </p:cNvCxnSpPr>
          <p:nvPr/>
        </p:nvCxnSpPr>
        <p:spPr>
          <a:xfrm>
            <a:off x="9185030" y="1375959"/>
            <a:ext cx="259233" cy="201894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32">
            <a:extLst>
              <a:ext uri="{FF2B5EF4-FFF2-40B4-BE49-F238E27FC236}">
                <a16:creationId xmlns:a16="http://schemas.microsoft.com/office/drawing/2014/main" id="{C73E3128-0283-4708-803F-39EFCD4212F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 flipH="1">
            <a:off x="9138163" y="1766824"/>
            <a:ext cx="73355" cy="112149"/>
          </a:xfrm>
          <a:prstGeom prst="flowChartCollate">
            <a:avLst/>
          </a:prstGeom>
          <a:solidFill>
            <a:srgbClr val="C0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73" name="Freeform 234">
            <a:extLst>
              <a:ext uri="{FF2B5EF4-FFF2-40B4-BE49-F238E27FC236}">
                <a16:creationId xmlns:a16="http://schemas.microsoft.com/office/drawing/2014/main" id="{95216753-D56C-4D4B-81FD-C434B245EE74}"/>
              </a:ext>
            </a:extLst>
          </p:cNvPr>
          <p:cNvSpPr/>
          <p:nvPr/>
        </p:nvSpPr>
        <p:spPr>
          <a:xfrm flipH="1">
            <a:off x="9161323" y="1831523"/>
            <a:ext cx="26704" cy="26907"/>
          </a:xfrm>
          <a:custGeom>
            <a:avLst/>
            <a:gdLst>
              <a:gd name="connsiteX0" fmla="*/ 0 w 45244"/>
              <a:gd name="connsiteY0" fmla="*/ 0 h 38100"/>
              <a:gd name="connsiteX1" fmla="*/ 42863 w 45244"/>
              <a:gd name="connsiteY1" fmla="*/ 30956 h 38100"/>
              <a:gd name="connsiteX2" fmla="*/ 45244 w 45244"/>
              <a:gd name="connsiteY2" fmla="*/ 38100 h 38100"/>
              <a:gd name="connsiteX0" fmla="*/ 0 w 421482"/>
              <a:gd name="connsiteY0" fmla="*/ 0 h 180975"/>
              <a:gd name="connsiteX1" fmla="*/ 42863 w 421482"/>
              <a:gd name="connsiteY1" fmla="*/ 30956 h 180975"/>
              <a:gd name="connsiteX2" fmla="*/ 421482 w 421482"/>
              <a:gd name="connsiteY2" fmla="*/ 180975 h 180975"/>
              <a:gd name="connsiteX0" fmla="*/ 0 w 421482"/>
              <a:gd name="connsiteY0" fmla="*/ 0 h 180975"/>
              <a:gd name="connsiteX1" fmla="*/ 42863 w 421482"/>
              <a:gd name="connsiteY1" fmla="*/ 30956 h 180975"/>
              <a:gd name="connsiteX2" fmla="*/ 421482 w 421482"/>
              <a:gd name="connsiteY2" fmla="*/ 180975 h 180975"/>
              <a:gd name="connsiteX0" fmla="*/ 0 w 421482"/>
              <a:gd name="connsiteY0" fmla="*/ 0 h 180975"/>
              <a:gd name="connsiteX1" fmla="*/ 42863 w 421482"/>
              <a:gd name="connsiteY1" fmla="*/ 30956 h 180975"/>
              <a:gd name="connsiteX2" fmla="*/ 421482 w 421482"/>
              <a:gd name="connsiteY2" fmla="*/ 180975 h 180975"/>
              <a:gd name="connsiteX0" fmla="*/ 34673 w 958599"/>
              <a:gd name="connsiteY0" fmla="*/ 0 h 33976"/>
              <a:gd name="connsiteX1" fmla="*/ 77536 w 958599"/>
              <a:gd name="connsiteY1" fmla="*/ 30956 h 33976"/>
              <a:gd name="connsiteX2" fmla="*/ 958599 w 958599"/>
              <a:gd name="connsiteY2" fmla="*/ 33338 h 33976"/>
              <a:gd name="connsiteX0" fmla="*/ 0 w 923926"/>
              <a:gd name="connsiteY0" fmla="*/ 0 h 33338"/>
              <a:gd name="connsiteX1" fmla="*/ 869156 w 923926"/>
              <a:gd name="connsiteY1" fmla="*/ 7144 h 33338"/>
              <a:gd name="connsiteX2" fmla="*/ 923926 w 923926"/>
              <a:gd name="connsiteY2" fmla="*/ 33338 h 33338"/>
              <a:gd name="connsiteX0" fmla="*/ 213631 w 214787"/>
              <a:gd name="connsiteY0" fmla="*/ 0 h 80963"/>
              <a:gd name="connsiteX1" fmla="*/ 94569 w 214787"/>
              <a:gd name="connsiteY1" fmla="*/ 54769 h 80963"/>
              <a:gd name="connsiteX2" fmla="*/ 149339 w 214787"/>
              <a:gd name="connsiteY2" fmla="*/ 80963 h 80963"/>
              <a:gd name="connsiteX0" fmla="*/ 208173 w 208173"/>
              <a:gd name="connsiteY0" fmla="*/ 0 h 80963"/>
              <a:gd name="connsiteX1" fmla="*/ 86730 w 208173"/>
              <a:gd name="connsiteY1" fmla="*/ 7144 h 80963"/>
              <a:gd name="connsiteX2" fmla="*/ 89111 w 208173"/>
              <a:gd name="connsiteY2" fmla="*/ 54769 h 80963"/>
              <a:gd name="connsiteX3" fmla="*/ 143881 w 208173"/>
              <a:gd name="connsiteY3" fmla="*/ 80963 h 80963"/>
              <a:gd name="connsiteX0" fmla="*/ 208173 w 208173"/>
              <a:gd name="connsiteY0" fmla="*/ 0 h 80963"/>
              <a:gd name="connsiteX1" fmla="*/ 86730 w 208173"/>
              <a:gd name="connsiteY1" fmla="*/ 7144 h 80963"/>
              <a:gd name="connsiteX2" fmla="*/ 89111 w 208173"/>
              <a:gd name="connsiteY2" fmla="*/ 54769 h 80963"/>
              <a:gd name="connsiteX3" fmla="*/ 143881 w 208173"/>
              <a:gd name="connsiteY3" fmla="*/ 80963 h 80963"/>
              <a:gd name="connsiteX0" fmla="*/ 208173 w 208173"/>
              <a:gd name="connsiteY0" fmla="*/ 0 h 80963"/>
              <a:gd name="connsiteX1" fmla="*/ 86730 w 208173"/>
              <a:gd name="connsiteY1" fmla="*/ 7144 h 80963"/>
              <a:gd name="connsiteX2" fmla="*/ 89111 w 208173"/>
              <a:gd name="connsiteY2" fmla="*/ 54769 h 80963"/>
              <a:gd name="connsiteX3" fmla="*/ 143881 w 208173"/>
              <a:gd name="connsiteY3" fmla="*/ 80963 h 80963"/>
              <a:gd name="connsiteX0" fmla="*/ 121443 w 121443"/>
              <a:gd name="connsiteY0" fmla="*/ 0 h 80963"/>
              <a:gd name="connsiteX1" fmla="*/ 0 w 121443"/>
              <a:gd name="connsiteY1" fmla="*/ 7144 h 80963"/>
              <a:gd name="connsiteX2" fmla="*/ 2381 w 121443"/>
              <a:gd name="connsiteY2" fmla="*/ 54769 h 80963"/>
              <a:gd name="connsiteX3" fmla="*/ 57151 w 121443"/>
              <a:gd name="connsiteY3" fmla="*/ 80963 h 80963"/>
              <a:gd name="connsiteX0" fmla="*/ 123824 w 123824"/>
              <a:gd name="connsiteY0" fmla="*/ 2381 h 73819"/>
              <a:gd name="connsiteX1" fmla="*/ 0 w 123824"/>
              <a:gd name="connsiteY1" fmla="*/ 0 h 73819"/>
              <a:gd name="connsiteX2" fmla="*/ 2381 w 123824"/>
              <a:gd name="connsiteY2" fmla="*/ 47625 h 73819"/>
              <a:gd name="connsiteX3" fmla="*/ 57151 w 123824"/>
              <a:gd name="connsiteY3" fmla="*/ 73819 h 73819"/>
              <a:gd name="connsiteX0" fmla="*/ 217883 w 217883"/>
              <a:gd name="connsiteY0" fmla="*/ 0 h 94060"/>
              <a:gd name="connsiteX1" fmla="*/ 0 w 217883"/>
              <a:gd name="connsiteY1" fmla="*/ 20241 h 94060"/>
              <a:gd name="connsiteX2" fmla="*/ 2381 w 217883"/>
              <a:gd name="connsiteY2" fmla="*/ 67866 h 94060"/>
              <a:gd name="connsiteX3" fmla="*/ 57151 w 217883"/>
              <a:gd name="connsiteY3" fmla="*/ 94060 h 94060"/>
              <a:gd name="connsiteX0" fmla="*/ 223658 w 251044"/>
              <a:gd name="connsiteY0" fmla="*/ 0 h 94060"/>
              <a:gd name="connsiteX1" fmla="*/ 251044 w 251044"/>
              <a:gd name="connsiteY1" fmla="*/ 41673 h 94060"/>
              <a:gd name="connsiteX2" fmla="*/ 8156 w 251044"/>
              <a:gd name="connsiteY2" fmla="*/ 67866 h 94060"/>
              <a:gd name="connsiteX3" fmla="*/ 62926 w 251044"/>
              <a:gd name="connsiteY3" fmla="*/ 94060 h 94060"/>
              <a:gd name="connsiteX0" fmla="*/ 160732 w 188118"/>
              <a:gd name="connsiteY0" fmla="*/ 0 h 94060"/>
              <a:gd name="connsiteX1" fmla="*/ 188118 w 188118"/>
              <a:gd name="connsiteY1" fmla="*/ 41673 h 94060"/>
              <a:gd name="connsiteX2" fmla="*/ 0 w 188118"/>
              <a:gd name="connsiteY2" fmla="*/ 94060 h 94060"/>
              <a:gd name="connsiteX0" fmla="*/ 0 w 60178"/>
              <a:gd name="connsiteY0" fmla="*/ 3532 h 47486"/>
              <a:gd name="connsiteX1" fmla="*/ 27386 w 60178"/>
              <a:gd name="connsiteY1" fmla="*/ 45205 h 47486"/>
              <a:gd name="connsiteX2" fmla="*/ 50009 w 60178"/>
              <a:gd name="connsiteY2" fmla="*/ 1151 h 47486"/>
              <a:gd name="connsiteX0" fmla="*/ 0 w 50009"/>
              <a:gd name="connsiteY0" fmla="*/ 2381 h 44054"/>
              <a:gd name="connsiteX1" fmla="*/ 27386 w 50009"/>
              <a:gd name="connsiteY1" fmla="*/ 44054 h 44054"/>
              <a:gd name="connsiteX2" fmla="*/ 50009 w 50009"/>
              <a:gd name="connsiteY2" fmla="*/ 0 h 44054"/>
              <a:gd name="connsiteX0" fmla="*/ 0 w 46437"/>
              <a:gd name="connsiteY0" fmla="*/ 1190 h 44054"/>
              <a:gd name="connsiteX1" fmla="*/ 23814 w 46437"/>
              <a:gd name="connsiteY1" fmla="*/ 44054 h 44054"/>
              <a:gd name="connsiteX2" fmla="*/ 46437 w 46437"/>
              <a:gd name="connsiteY2" fmla="*/ 0 h 44054"/>
              <a:gd name="connsiteX0" fmla="*/ 0 w 46437"/>
              <a:gd name="connsiteY0" fmla="*/ 1190 h 46435"/>
              <a:gd name="connsiteX1" fmla="*/ 25005 w 46437"/>
              <a:gd name="connsiteY1" fmla="*/ 46435 h 46435"/>
              <a:gd name="connsiteX2" fmla="*/ 46437 w 46437"/>
              <a:gd name="connsiteY2" fmla="*/ 0 h 46435"/>
              <a:gd name="connsiteX0" fmla="*/ 0 w 50009"/>
              <a:gd name="connsiteY0" fmla="*/ 0 h 45245"/>
              <a:gd name="connsiteX1" fmla="*/ 25005 w 50009"/>
              <a:gd name="connsiteY1" fmla="*/ 45245 h 45245"/>
              <a:gd name="connsiteX2" fmla="*/ 50009 w 50009"/>
              <a:gd name="connsiteY2" fmla="*/ 1 h 4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009" h="45245">
                <a:moveTo>
                  <a:pt x="0" y="0"/>
                </a:moveTo>
                <a:lnTo>
                  <a:pt x="25005" y="45245"/>
                </a:lnTo>
                <a:lnTo>
                  <a:pt x="50009" y="1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0EF14E7E-A655-45BF-B903-C2DCE3E7179C}"/>
              </a:ext>
            </a:extLst>
          </p:cNvPr>
          <p:cNvCxnSpPr>
            <a:cxnSpLocks/>
            <a:stCxn id="56" idx="2"/>
          </p:cNvCxnSpPr>
          <p:nvPr/>
        </p:nvCxnSpPr>
        <p:spPr>
          <a:xfrm rot="10800000" flipV="1">
            <a:off x="8902581" y="1542340"/>
            <a:ext cx="162022" cy="146434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F12618D-91D4-4B17-8A95-BD64C0AFABDE}"/>
              </a:ext>
            </a:extLst>
          </p:cNvPr>
          <p:cNvCxnSpPr>
            <a:cxnSpLocks/>
          </p:cNvCxnSpPr>
          <p:nvPr/>
        </p:nvCxnSpPr>
        <p:spPr>
          <a:xfrm flipH="1">
            <a:off x="7540721" y="1010925"/>
            <a:ext cx="151645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55E8312-9798-430E-B889-18C603D24D93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8742286" y="1375959"/>
            <a:ext cx="322316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F7058C4-FF3F-4E16-A7B4-D46CE528A626}"/>
              </a:ext>
            </a:extLst>
          </p:cNvPr>
          <p:cNvCxnSpPr>
            <a:cxnSpLocks/>
          </p:cNvCxnSpPr>
          <p:nvPr/>
        </p:nvCxnSpPr>
        <p:spPr>
          <a:xfrm flipH="1">
            <a:off x="8338079" y="1077792"/>
            <a:ext cx="59058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Line 23">
            <a:extLst>
              <a:ext uri="{FF2B5EF4-FFF2-40B4-BE49-F238E27FC236}">
                <a16:creationId xmlns:a16="http://schemas.microsoft.com/office/drawing/2014/main" id="{EEE86440-7D50-4687-A975-15D60324D06E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28424" y="1078055"/>
            <a:ext cx="534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D49F740-8A8F-40DA-87EC-2F3BD476B5CB}"/>
              </a:ext>
            </a:extLst>
          </p:cNvPr>
          <p:cNvCxnSpPr>
            <a:cxnSpLocks/>
          </p:cNvCxnSpPr>
          <p:nvPr/>
        </p:nvCxnSpPr>
        <p:spPr>
          <a:xfrm>
            <a:off x="9184379" y="1011170"/>
            <a:ext cx="9116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23">
            <a:extLst>
              <a:ext uri="{FF2B5EF4-FFF2-40B4-BE49-F238E27FC236}">
                <a16:creationId xmlns:a16="http://schemas.microsoft.com/office/drawing/2014/main" id="{D00EFD22-7065-4968-AA26-D1DE07D1D471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368501" y="1325664"/>
            <a:ext cx="5188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Line 23">
            <a:extLst>
              <a:ext uri="{FF2B5EF4-FFF2-40B4-BE49-F238E27FC236}">
                <a16:creationId xmlns:a16="http://schemas.microsoft.com/office/drawing/2014/main" id="{732C5719-1383-4B17-B562-A8FA72CFAE32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66472" y="1011327"/>
            <a:ext cx="38371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Line 23">
            <a:extLst>
              <a:ext uri="{FF2B5EF4-FFF2-40B4-BE49-F238E27FC236}">
                <a16:creationId xmlns:a16="http://schemas.microsoft.com/office/drawing/2014/main" id="{60C10037-484B-47D9-AC0E-7F89D68EEFB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74600" y="1148206"/>
            <a:ext cx="28396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327508FA-1D3A-4B40-84CE-B4AA2519B4D1}"/>
              </a:ext>
            </a:extLst>
          </p:cNvPr>
          <p:cNvCxnSpPr>
            <a:cxnSpLocks/>
          </p:cNvCxnSpPr>
          <p:nvPr/>
        </p:nvCxnSpPr>
        <p:spPr>
          <a:xfrm>
            <a:off x="8342525" y="1149022"/>
            <a:ext cx="408063" cy="226773"/>
          </a:xfrm>
          <a:prstGeom prst="bentConnector3">
            <a:avLst>
              <a:gd name="adj1" fmla="val 96318"/>
            </a:avLst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C4EAF3A-C8C7-4C53-9AF3-B560DACD8D35}"/>
              </a:ext>
            </a:extLst>
          </p:cNvPr>
          <p:cNvCxnSpPr>
            <a:cxnSpLocks/>
          </p:cNvCxnSpPr>
          <p:nvPr/>
        </p:nvCxnSpPr>
        <p:spPr>
          <a:xfrm>
            <a:off x="8903017" y="1897421"/>
            <a:ext cx="0" cy="1261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35DBDA-AFAB-4C55-AF74-5AB17256C656}"/>
              </a:ext>
            </a:extLst>
          </p:cNvPr>
          <p:cNvCxnSpPr>
            <a:cxnSpLocks/>
          </p:cNvCxnSpPr>
          <p:nvPr/>
        </p:nvCxnSpPr>
        <p:spPr>
          <a:xfrm flipH="1">
            <a:off x="8677546" y="2016842"/>
            <a:ext cx="22976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CE61456-73C1-4D68-B6CD-D4CEF383E1DE}"/>
              </a:ext>
            </a:extLst>
          </p:cNvPr>
          <p:cNvCxnSpPr>
            <a:cxnSpLocks/>
          </p:cNvCxnSpPr>
          <p:nvPr/>
        </p:nvCxnSpPr>
        <p:spPr>
          <a:xfrm flipH="1">
            <a:off x="8187917" y="1331162"/>
            <a:ext cx="48497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553DDE79-9909-4C7D-B82C-6318B7B6F22A}"/>
              </a:ext>
            </a:extLst>
          </p:cNvPr>
          <p:cNvSpPr txBox="1"/>
          <p:nvPr/>
        </p:nvSpPr>
        <p:spPr>
          <a:xfrm>
            <a:off x="9293062" y="1001083"/>
            <a:ext cx="12993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5498459-94DA-4AC2-B9C1-1B8FADE72739}"/>
              </a:ext>
            </a:extLst>
          </p:cNvPr>
          <p:cNvSpPr txBox="1"/>
          <p:nvPr/>
        </p:nvSpPr>
        <p:spPr>
          <a:xfrm>
            <a:off x="8921453" y="1215861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997C1C7-E73E-459A-A1A3-CABA973E5A64}"/>
              </a:ext>
            </a:extLst>
          </p:cNvPr>
          <p:cNvSpPr txBox="1"/>
          <p:nvPr/>
        </p:nvSpPr>
        <p:spPr>
          <a:xfrm>
            <a:off x="8962959" y="1566423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72C36CB-65E3-4CE9-B2FC-8F9B4923ED57}"/>
              </a:ext>
            </a:extLst>
          </p:cNvPr>
          <p:cNvCxnSpPr>
            <a:cxnSpLocks/>
          </p:cNvCxnSpPr>
          <p:nvPr/>
        </p:nvCxnSpPr>
        <p:spPr>
          <a:xfrm>
            <a:off x="9271988" y="1009256"/>
            <a:ext cx="0" cy="119564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F6E28C6-4A88-4D63-963D-982FACF6E3D8}"/>
              </a:ext>
            </a:extLst>
          </p:cNvPr>
          <p:cNvCxnSpPr>
            <a:cxnSpLocks/>
          </p:cNvCxnSpPr>
          <p:nvPr/>
        </p:nvCxnSpPr>
        <p:spPr>
          <a:xfrm flipV="1">
            <a:off x="9445132" y="927552"/>
            <a:ext cx="0" cy="447729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F5FA939-EB73-4B31-9A38-3967D190CCFD}"/>
              </a:ext>
            </a:extLst>
          </p:cNvPr>
          <p:cNvCxnSpPr>
            <a:cxnSpLocks/>
          </p:cNvCxnSpPr>
          <p:nvPr/>
        </p:nvCxnSpPr>
        <p:spPr>
          <a:xfrm flipH="1">
            <a:off x="7302595" y="929946"/>
            <a:ext cx="2498224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9265E7F-32AF-4F68-8838-F9647D3506DD}"/>
              </a:ext>
            </a:extLst>
          </p:cNvPr>
          <p:cNvCxnSpPr>
            <a:cxnSpLocks/>
          </p:cNvCxnSpPr>
          <p:nvPr/>
        </p:nvCxnSpPr>
        <p:spPr>
          <a:xfrm>
            <a:off x="8922883" y="1072555"/>
            <a:ext cx="0" cy="5626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B037A4F-B80B-4F65-A852-845E48E837DF}"/>
              </a:ext>
            </a:extLst>
          </p:cNvPr>
          <p:cNvCxnSpPr>
            <a:cxnSpLocks/>
          </p:cNvCxnSpPr>
          <p:nvPr/>
        </p:nvCxnSpPr>
        <p:spPr>
          <a:xfrm flipH="1">
            <a:off x="8919549" y="1124330"/>
            <a:ext cx="35799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F1F8C0A-87FC-4F84-95A5-107479199177}"/>
              </a:ext>
            </a:extLst>
          </p:cNvPr>
          <p:cNvCxnSpPr>
            <a:stCxn id="56" idx="6"/>
          </p:cNvCxnSpPr>
          <p:nvPr/>
        </p:nvCxnSpPr>
        <p:spPr>
          <a:xfrm flipV="1">
            <a:off x="9185030" y="1541084"/>
            <a:ext cx="264847" cy="1257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E9976B5-FC5F-4736-8C18-D6589FEB2709}"/>
              </a:ext>
            </a:extLst>
          </p:cNvPr>
          <p:cNvCxnSpPr>
            <a:cxnSpLocks/>
          </p:cNvCxnSpPr>
          <p:nvPr/>
        </p:nvCxnSpPr>
        <p:spPr>
          <a:xfrm flipV="1">
            <a:off x="8676064" y="1317369"/>
            <a:ext cx="0" cy="70556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A568A868-3333-4AD1-93D3-D311E81FB484}"/>
              </a:ext>
            </a:extLst>
          </p:cNvPr>
          <p:cNvSpPr txBox="1"/>
          <p:nvPr/>
        </p:nvSpPr>
        <p:spPr>
          <a:xfrm>
            <a:off x="8767175" y="2070816"/>
            <a:ext cx="38792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IT seperator</a:t>
            </a:r>
            <a:endParaRPr lang="en-US" sz="600" b="1" dirty="0" err="1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25D3340-9D31-421D-973D-DEBD1B953300}"/>
              </a:ext>
            </a:extLst>
          </p:cNvPr>
          <p:cNvSpPr txBox="1"/>
          <p:nvPr/>
        </p:nvSpPr>
        <p:spPr>
          <a:xfrm>
            <a:off x="9087373" y="1922671"/>
            <a:ext cx="27732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HP valve</a:t>
            </a:r>
            <a:endParaRPr lang="en-US" sz="600" b="1" dirty="0" err="1"/>
          </a:p>
        </p:txBody>
      </p:sp>
      <p:sp>
        <p:nvSpPr>
          <p:cNvPr id="99" name="Line 23">
            <a:extLst>
              <a:ext uri="{FF2B5EF4-FFF2-40B4-BE49-F238E27FC236}">
                <a16:creationId xmlns:a16="http://schemas.microsoft.com/office/drawing/2014/main" id="{A85792AF-D15C-45FD-BB88-A7BCFE5677D9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15535" y="929871"/>
            <a:ext cx="51884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A93A85D-A472-47BD-9496-78DB21F122E0}"/>
              </a:ext>
            </a:extLst>
          </p:cNvPr>
          <p:cNvSpPr/>
          <p:nvPr/>
        </p:nvSpPr>
        <p:spPr>
          <a:xfrm>
            <a:off x="6769103" y="2286001"/>
            <a:ext cx="2867978" cy="123934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84ED4CD5-488A-4EBC-8BBE-BC9AFDAB0F3E}"/>
              </a:ext>
            </a:extLst>
          </p:cNvPr>
          <p:cNvCxnSpPr>
            <a:cxnSpLocks/>
          </p:cNvCxnSpPr>
          <p:nvPr/>
        </p:nvCxnSpPr>
        <p:spPr>
          <a:xfrm flipV="1">
            <a:off x="8961014" y="3132701"/>
            <a:ext cx="493470" cy="43860"/>
          </a:xfrm>
          <a:prstGeom prst="bentConnector3">
            <a:avLst>
              <a:gd name="adj1" fmla="val 98613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5536BE8-C816-4FBF-B776-6E09E5BDB492}"/>
              </a:ext>
            </a:extLst>
          </p:cNvPr>
          <p:cNvGrpSpPr/>
          <p:nvPr/>
        </p:nvGrpSpPr>
        <p:grpSpPr>
          <a:xfrm>
            <a:off x="9070952" y="2312312"/>
            <a:ext cx="120428" cy="125514"/>
            <a:chOff x="5722144" y="1721644"/>
            <a:chExt cx="197644" cy="204787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5F41038-6474-4872-B5D4-9C90265D35B4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6123EEB-BBDF-45BA-93B0-6F0BAC7984CA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8910F4C-6871-43F9-97AD-0B49356832C3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755D77A-6445-4393-B331-5051945CF8FD}"/>
              </a:ext>
            </a:extLst>
          </p:cNvPr>
          <p:cNvGrpSpPr/>
          <p:nvPr/>
        </p:nvGrpSpPr>
        <p:grpSpPr>
          <a:xfrm>
            <a:off x="9070952" y="2669561"/>
            <a:ext cx="120428" cy="125514"/>
            <a:chOff x="5722144" y="1721644"/>
            <a:chExt cx="197644" cy="204787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595B4881-D762-4E22-967F-0EE0482230A5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0D02153-7FB4-4B46-9C88-0B2E3C185557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B257B32-178A-4960-999D-AE1FB9F5C515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AF85855-48BE-4C2D-B666-DAA9C61E176E}"/>
              </a:ext>
            </a:extLst>
          </p:cNvPr>
          <p:cNvGrpSpPr/>
          <p:nvPr/>
        </p:nvGrpSpPr>
        <p:grpSpPr>
          <a:xfrm>
            <a:off x="9070952" y="2835942"/>
            <a:ext cx="120428" cy="125514"/>
            <a:chOff x="5722144" y="1721644"/>
            <a:chExt cx="197644" cy="204787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89C01831-A890-4E26-B197-30FEDF66ECD9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59432A1-B809-45B1-A4C1-DAA23A777A18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7FCC598-340E-4B19-83A3-EFD3C5F98DA0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4" name="Picture 113">
            <a:extLst>
              <a:ext uri="{FF2B5EF4-FFF2-40B4-BE49-F238E27FC236}">
                <a16:creationId xmlns:a16="http://schemas.microsoft.com/office/drawing/2014/main" id="{13A21C31-9C54-4536-A844-5446782BE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7087" y="2942303"/>
            <a:ext cx="206033" cy="192345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05D8EB7-792B-4255-A204-5150B0D71135}"/>
              </a:ext>
            </a:extLst>
          </p:cNvPr>
          <p:cNvGrpSpPr/>
          <p:nvPr/>
        </p:nvGrpSpPr>
        <p:grpSpPr>
          <a:xfrm>
            <a:off x="8854161" y="3043188"/>
            <a:ext cx="105070" cy="210165"/>
            <a:chOff x="5320312" y="3346450"/>
            <a:chExt cx="172438" cy="342900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F31F6691-7E5C-42E2-BAF1-A38A74E9D1AF}"/>
                </a:ext>
              </a:extLst>
            </p:cNvPr>
            <p:cNvGrpSpPr/>
            <p:nvPr/>
          </p:nvGrpSpPr>
          <p:grpSpPr>
            <a:xfrm>
              <a:off x="5320312" y="3346450"/>
              <a:ext cx="172438" cy="342900"/>
              <a:chOff x="6445998" y="4680670"/>
              <a:chExt cx="333989" cy="723031"/>
            </a:xfrm>
          </p:grpSpPr>
          <p:sp>
            <p:nvSpPr>
              <p:cNvPr id="123" name="Freeform 8">
                <a:extLst>
                  <a:ext uri="{FF2B5EF4-FFF2-40B4-BE49-F238E27FC236}">
                    <a16:creationId xmlns:a16="http://schemas.microsoft.com/office/drawing/2014/main" id="{B21DE5AE-91DA-4D63-A347-6D3EB0EBAB9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6251477" y="4875191"/>
                <a:ext cx="723031" cy="333989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25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4" name="Flowchart: Delay 123">
                <a:extLst>
                  <a:ext uri="{FF2B5EF4-FFF2-40B4-BE49-F238E27FC236}">
                    <a16:creationId xmlns:a16="http://schemas.microsoft.com/office/drawing/2014/main" id="{83E6B131-C02C-4A45-9F03-F41841CC5B7A}"/>
                  </a:ext>
                </a:extLst>
              </p:cNvPr>
              <p:cNvSpPr/>
              <p:nvPr/>
            </p:nvSpPr>
            <p:spPr>
              <a:xfrm rot="5400000">
                <a:off x="6541527" y="5164308"/>
                <a:ext cx="143148" cy="310302"/>
              </a:xfrm>
              <a:prstGeom prst="flowChartDelay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E8166DD6-F22D-4F24-9C5F-3FDEA9AEEAF9}"/>
                  </a:ext>
                </a:extLst>
              </p:cNvPr>
              <p:cNvSpPr/>
              <p:nvPr/>
            </p:nvSpPr>
            <p:spPr>
              <a:xfrm>
                <a:off x="6456034" y="5002236"/>
                <a:ext cx="314599" cy="251546"/>
              </a:xfrm>
              <a:prstGeom prst="rect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69F18661-FC29-482F-B1F9-B1AE2173C913}"/>
                  </a:ext>
                </a:extLst>
              </p:cNvPr>
              <p:cNvSpPr/>
              <p:nvPr/>
            </p:nvSpPr>
            <p:spPr>
              <a:xfrm>
                <a:off x="6489393" y="4822506"/>
                <a:ext cx="265251" cy="1848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</p:grp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50F766A-B8C8-4C2B-8198-B3E2DCC6E1AB}"/>
                </a:ext>
              </a:extLst>
            </p:cNvPr>
            <p:cNvCxnSpPr/>
            <p:nvPr/>
          </p:nvCxnSpPr>
          <p:spPr>
            <a:xfrm>
              <a:off x="5424168" y="3542644"/>
              <a:ext cx="4753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56734A7-5343-4917-B81D-C77D8ECE4F3F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1" y="3565975"/>
              <a:ext cx="85827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CE47571-7C79-412B-9E57-C691A33494EA}"/>
                </a:ext>
              </a:extLst>
            </p:cNvPr>
            <p:cNvCxnSpPr/>
            <p:nvPr/>
          </p:nvCxnSpPr>
          <p:spPr>
            <a:xfrm>
              <a:off x="5389480" y="3597404"/>
              <a:ext cx="6720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8A784A4-5F34-4515-A3F5-D9E86D50D6C9}"/>
                </a:ext>
              </a:extLst>
            </p:cNvPr>
            <p:cNvCxnSpPr/>
            <p:nvPr/>
          </p:nvCxnSpPr>
          <p:spPr>
            <a:xfrm>
              <a:off x="5345918" y="3622863"/>
              <a:ext cx="54095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CE3EBDE-0913-49DB-9255-6DFE3C618CD8}"/>
                </a:ext>
              </a:extLst>
            </p:cNvPr>
            <p:cNvCxnSpPr/>
            <p:nvPr/>
          </p:nvCxnSpPr>
          <p:spPr>
            <a:xfrm>
              <a:off x="5350130" y="3651667"/>
              <a:ext cx="11146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8B05255A-A767-4EDB-9565-AB948F636D84}"/>
                </a:ext>
              </a:extLst>
            </p:cNvPr>
            <p:cNvCxnSpPr/>
            <p:nvPr/>
          </p:nvCxnSpPr>
          <p:spPr>
            <a:xfrm>
              <a:off x="5348734" y="3521587"/>
              <a:ext cx="9015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725D1C26-B46C-4684-AB1A-273042C9093F}"/>
              </a:ext>
            </a:extLst>
          </p:cNvPr>
          <p:cNvCxnSpPr>
            <a:cxnSpLocks/>
            <a:stCxn id="107" idx="6"/>
          </p:cNvCxnSpPr>
          <p:nvPr/>
        </p:nvCxnSpPr>
        <p:spPr>
          <a:xfrm>
            <a:off x="9191380" y="2732319"/>
            <a:ext cx="259234" cy="201894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B717724-1282-4943-95A2-42112561C587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125118" y="3142581"/>
            <a:ext cx="112149" cy="73355"/>
            <a:chOff x="4316114" y="1554468"/>
            <a:chExt cx="420053" cy="246698"/>
          </a:xfrm>
        </p:grpSpPr>
        <p:sp>
          <p:nvSpPr>
            <p:cNvPr id="129" name="AutoShape 32">
              <a:extLst>
                <a:ext uri="{FF2B5EF4-FFF2-40B4-BE49-F238E27FC236}">
                  <a16:creationId xmlns:a16="http://schemas.microsoft.com/office/drawing/2014/main" id="{4FE655D3-3A65-4BFB-8363-DB5D8F9C58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4402792" y="1467790"/>
              <a:ext cx="246698" cy="420053"/>
            </a:xfrm>
            <a:prstGeom prst="flowChartCollate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900"/>
            </a:p>
          </p:txBody>
        </p:sp>
        <p:sp>
          <p:nvSpPr>
            <p:cNvPr id="130" name="Freeform 234">
              <a:extLst>
                <a:ext uri="{FF2B5EF4-FFF2-40B4-BE49-F238E27FC236}">
                  <a16:creationId xmlns:a16="http://schemas.microsoft.com/office/drawing/2014/main" id="{163F7923-2FDF-4FF9-9D50-6F21C7C43C7D}"/>
                </a:ext>
              </a:extLst>
            </p:cNvPr>
            <p:cNvSpPr/>
            <p:nvPr/>
          </p:nvSpPr>
          <p:spPr>
            <a:xfrm>
              <a:off x="4476749" y="1706823"/>
              <a:ext cx="100018" cy="90490"/>
            </a:xfrm>
            <a:custGeom>
              <a:avLst/>
              <a:gdLst>
                <a:gd name="connsiteX0" fmla="*/ 0 w 45244"/>
                <a:gd name="connsiteY0" fmla="*/ 0 h 38100"/>
                <a:gd name="connsiteX1" fmla="*/ 42863 w 45244"/>
                <a:gd name="connsiteY1" fmla="*/ 30956 h 38100"/>
                <a:gd name="connsiteX2" fmla="*/ 45244 w 45244"/>
                <a:gd name="connsiteY2" fmla="*/ 38100 h 38100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34673 w 958599"/>
                <a:gd name="connsiteY0" fmla="*/ 0 h 33976"/>
                <a:gd name="connsiteX1" fmla="*/ 77536 w 958599"/>
                <a:gd name="connsiteY1" fmla="*/ 30956 h 33976"/>
                <a:gd name="connsiteX2" fmla="*/ 958599 w 958599"/>
                <a:gd name="connsiteY2" fmla="*/ 33338 h 33976"/>
                <a:gd name="connsiteX0" fmla="*/ 0 w 923926"/>
                <a:gd name="connsiteY0" fmla="*/ 0 h 33338"/>
                <a:gd name="connsiteX1" fmla="*/ 869156 w 923926"/>
                <a:gd name="connsiteY1" fmla="*/ 7144 h 33338"/>
                <a:gd name="connsiteX2" fmla="*/ 923926 w 923926"/>
                <a:gd name="connsiteY2" fmla="*/ 33338 h 33338"/>
                <a:gd name="connsiteX0" fmla="*/ 213631 w 214787"/>
                <a:gd name="connsiteY0" fmla="*/ 0 h 80963"/>
                <a:gd name="connsiteX1" fmla="*/ 94569 w 214787"/>
                <a:gd name="connsiteY1" fmla="*/ 54769 h 80963"/>
                <a:gd name="connsiteX2" fmla="*/ 149339 w 214787"/>
                <a:gd name="connsiteY2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121443 w 121443"/>
                <a:gd name="connsiteY0" fmla="*/ 0 h 80963"/>
                <a:gd name="connsiteX1" fmla="*/ 0 w 121443"/>
                <a:gd name="connsiteY1" fmla="*/ 7144 h 80963"/>
                <a:gd name="connsiteX2" fmla="*/ 2381 w 121443"/>
                <a:gd name="connsiteY2" fmla="*/ 54769 h 80963"/>
                <a:gd name="connsiteX3" fmla="*/ 57151 w 121443"/>
                <a:gd name="connsiteY3" fmla="*/ 80963 h 80963"/>
                <a:gd name="connsiteX0" fmla="*/ 123824 w 123824"/>
                <a:gd name="connsiteY0" fmla="*/ 2381 h 73819"/>
                <a:gd name="connsiteX1" fmla="*/ 0 w 123824"/>
                <a:gd name="connsiteY1" fmla="*/ 0 h 73819"/>
                <a:gd name="connsiteX2" fmla="*/ 2381 w 123824"/>
                <a:gd name="connsiteY2" fmla="*/ 47625 h 73819"/>
                <a:gd name="connsiteX3" fmla="*/ 57151 w 123824"/>
                <a:gd name="connsiteY3" fmla="*/ 73819 h 73819"/>
                <a:gd name="connsiteX0" fmla="*/ 217883 w 217883"/>
                <a:gd name="connsiteY0" fmla="*/ 0 h 94060"/>
                <a:gd name="connsiteX1" fmla="*/ 0 w 217883"/>
                <a:gd name="connsiteY1" fmla="*/ 20241 h 94060"/>
                <a:gd name="connsiteX2" fmla="*/ 2381 w 217883"/>
                <a:gd name="connsiteY2" fmla="*/ 67866 h 94060"/>
                <a:gd name="connsiteX3" fmla="*/ 57151 w 217883"/>
                <a:gd name="connsiteY3" fmla="*/ 94060 h 94060"/>
                <a:gd name="connsiteX0" fmla="*/ 223658 w 251044"/>
                <a:gd name="connsiteY0" fmla="*/ 0 h 94060"/>
                <a:gd name="connsiteX1" fmla="*/ 251044 w 251044"/>
                <a:gd name="connsiteY1" fmla="*/ 41673 h 94060"/>
                <a:gd name="connsiteX2" fmla="*/ 8156 w 251044"/>
                <a:gd name="connsiteY2" fmla="*/ 67866 h 94060"/>
                <a:gd name="connsiteX3" fmla="*/ 62926 w 251044"/>
                <a:gd name="connsiteY3" fmla="*/ 94060 h 94060"/>
                <a:gd name="connsiteX0" fmla="*/ 160732 w 188118"/>
                <a:gd name="connsiteY0" fmla="*/ 0 h 94060"/>
                <a:gd name="connsiteX1" fmla="*/ 188118 w 188118"/>
                <a:gd name="connsiteY1" fmla="*/ 41673 h 94060"/>
                <a:gd name="connsiteX2" fmla="*/ 0 w 188118"/>
                <a:gd name="connsiteY2" fmla="*/ 94060 h 94060"/>
                <a:gd name="connsiteX0" fmla="*/ 0 w 60178"/>
                <a:gd name="connsiteY0" fmla="*/ 3532 h 47486"/>
                <a:gd name="connsiteX1" fmla="*/ 27386 w 60178"/>
                <a:gd name="connsiteY1" fmla="*/ 45205 h 47486"/>
                <a:gd name="connsiteX2" fmla="*/ 50009 w 60178"/>
                <a:gd name="connsiteY2" fmla="*/ 1151 h 47486"/>
                <a:gd name="connsiteX0" fmla="*/ 0 w 50009"/>
                <a:gd name="connsiteY0" fmla="*/ 2381 h 44054"/>
                <a:gd name="connsiteX1" fmla="*/ 27386 w 50009"/>
                <a:gd name="connsiteY1" fmla="*/ 44054 h 44054"/>
                <a:gd name="connsiteX2" fmla="*/ 50009 w 50009"/>
                <a:gd name="connsiteY2" fmla="*/ 0 h 44054"/>
                <a:gd name="connsiteX0" fmla="*/ 0 w 46437"/>
                <a:gd name="connsiteY0" fmla="*/ 1190 h 44054"/>
                <a:gd name="connsiteX1" fmla="*/ 23814 w 46437"/>
                <a:gd name="connsiteY1" fmla="*/ 44054 h 44054"/>
                <a:gd name="connsiteX2" fmla="*/ 46437 w 46437"/>
                <a:gd name="connsiteY2" fmla="*/ 0 h 44054"/>
                <a:gd name="connsiteX0" fmla="*/ 0 w 46437"/>
                <a:gd name="connsiteY0" fmla="*/ 1190 h 46435"/>
                <a:gd name="connsiteX1" fmla="*/ 25005 w 46437"/>
                <a:gd name="connsiteY1" fmla="*/ 46435 h 46435"/>
                <a:gd name="connsiteX2" fmla="*/ 46437 w 46437"/>
                <a:gd name="connsiteY2" fmla="*/ 0 h 46435"/>
                <a:gd name="connsiteX0" fmla="*/ 0 w 50009"/>
                <a:gd name="connsiteY0" fmla="*/ 0 h 45245"/>
                <a:gd name="connsiteX1" fmla="*/ 25005 w 50009"/>
                <a:gd name="connsiteY1" fmla="*/ 45245 h 45245"/>
                <a:gd name="connsiteX2" fmla="*/ 50009 w 50009"/>
                <a:gd name="connsiteY2" fmla="*/ 1 h 4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9" h="45245">
                  <a:moveTo>
                    <a:pt x="0" y="0"/>
                  </a:moveTo>
                  <a:lnTo>
                    <a:pt x="25005" y="45245"/>
                  </a:lnTo>
                  <a:lnTo>
                    <a:pt x="50009" y="1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131" name="Connector: Elbow 130">
            <a:extLst>
              <a:ext uri="{FF2B5EF4-FFF2-40B4-BE49-F238E27FC236}">
                <a16:creationId xmlns:a16="http://schemas.microsoft.com/office/drawing/2014/main" id="{BCBCFBAA-6DDB-4C17-B668-C8AD3A826073}"/>
              </a:ext>
            </a:extLst>
          </p:cNvPr>
          <p:cNvCxnSpPr>
            <a:cxnSpLocks/>
            <a:stCxn id="111" idx="2"/>
          </p:cNvCxnSpPr>
          <p:nvPr/>
        </p:nvCxnSpPr>
        <p:spPr>
          <a:xfrm rot="10800000" flipV="1">
            <a:off x="8908932" y="2898700"/>
            <a:ext cx="162022" cy="146434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0136C4B-3C65-4C10-85FA-0FB77AD6F6DC}"/>
              </a:ext>
            </a:extLst>
          </p:cNvPr>
          <p:cNvCxnSpPr>
            <a:cxnSpLocks/>
          </p:cNvCxnSpPr>
          <p:nvPr/>
        </p:nvCxnSpPr>
        <p:spPr>
          <a:xfrm flipH="1">
            <a:off x="8349766" y="2367285"/>
            <a:ext cx="713763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0E82D48-7F8B-44B7-9CAA-B3693258479A}"/>
              </a:ext>
            </a:extLst>
          </p:cNvPr>
          <p:cNvCxnSpPr>
            <a:cxnSpLocks/>
            <a:stCxn id="107" idx="2"/>
          </p:cNvCxnSpPr>
          <p:nvPr/>
        </p:nvCxnSpPr>
        <p:spPr>
          <a:xfrm flipH="1">
            <a:off x="8748638" y="2732319"/>
            <a:ext cx="322316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40B1B560-3AFE-470E-B3E5-B66B5A09B1E0}"/>
              </a:ext>
            </a:extLst>
          </p:cNvPr>
          <p:cNvCxnSpPr>
            <a:cxnSpLocks/>
          </p:cNvCxnSpPr>
          <p:nvPr/>
        </p:nvCxnSpPr>
        <p:spPr>
          <a:xfrm flipH="1">
            <a:off x="8344430" y="2434152"/>
            <a:ext cx="59058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Line 23">
            <a:extLst>
              <a:ext uri="{FF2B5EF4-FFF2-40B4-BE49-F238E27FC236}">
                <a16:creationId xmlns:a16="http://schemas.microsoft.com/office/drawing/2014/main" id="{B27C9C0D-D9C1-4FD4-A1FC-73573E216788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34776" y="2434415"/>
            <a:ext cx="534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0FAEB42-A236-48C4-8427-12401D8C08FC}"/>
              </a:ext>
            </a:extLst>
          </p:cNvPr>
          <p:cNvCxnSpPr>
            <a:cxnSpLocks/>
          </p:cNvCxnSpPr>
          <p:nvPr/>
        </p:nvCxnSpPr>
        <p:spPr>
          <a:xfrm>
            <a:off x="9190731" y="2367530"/>
            <a:ext cx="9116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Line 23">
            <a:extLst>
              <a:ext uri="{FF2B5EF4-FFF2-40B4-BE49-F238E27FC236}">
                <a16:creationId xmlns:a16="http://schemas.microsoft.com/office/drawing/2014/main" id="{4EEDBE0E-1092-40B8-93E5-7852D0BD24E6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41527" y="2675674"/>
            <a:ext cx="5188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Line 23">
            <a:extLst>
              <a:ext uri="{FF2B5EF4-FFF2-40B4-BE49-F238E27FC236}">
                <a16:creationId xmlns:a16="http://schemas.microsoft.com/office/drawing/2014/main" id="{2BDB5CB9-E0E8-49BB-B950-5EF8051B8A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72823" y="2367687"/>
            <a:ext cx="38371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23">
            <a:extLst>
              <a:ext uri="{FF2B5EF4-FFF2-40B4-BE49-F238E27FC236}">
                <a16:creationId xmlns:a16="http://schemas.microsoft.com/office/drawing/2014/main" id="{93603E87-675D-4E60-92B1-EB24ABB56EBB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80951" y="2504566"/>
            <a:ext cx="28396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Connector: Elbow 139">
            <a:extLst>
              <a:ext uri="{FF2B5EF4-FFF2-40B4-BE49-F238E27FC236}">
                <a16:creationId xmlns:a16="http://schemas.microsoft.com/office/drawing/2014/main" id="{8B5C2635-AEAE-44C0-B70D-6340FC496FB1}"/>
              </a:ext>
            </a:extLst>
          </p:cNvPr>
          <p:cNvCxnSpPr>
            <a:cxnSpLocks/>
          </p:cNvCxnSpPr>
          <p:nvPr/>
        </p:nvCxnSpPr>
        <p:spPr>
          <a:xfrm>
            <a:off x="8348877" y="2505382"/>
            <a:ext cx="408063" cy="226773"/>
          </a:xfrm>
          <a:prstGeom prst="bentConnector3">
            <a:avLst>
              <a:gd name="adj1" fmla="val 96318"/>
            </a:avLst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D0489F4-D7D5-44EC-ADC1-EAF83308CB69}"/>
              </a:ext>
            </a:extLst>
          </p:cNvPr>
          <p:cNvCxnSpPr>
            <a:cxnSpLocks/>
          </p:cNvCxnSpPr>
          <p:nvPr/>
        </p:nvCxnSpPr>
        <p:spPr>
          <a:xfrm>
            <a:off x="8909369" y="3253781"/>
            <a:ext cx="0" cy="1261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3A343FF-55AC-48CB-B212-535AF78EF336}"/>
              </a:ext>
            </a:extLst>
          </p:cNvPr>
          <p:cNvCxnSpPr>
            <a:cxnSpLocks/>
          </p:cNvCxnSpPr>
          <p:nvPr/>
        </p:nvCxnSpPr>
        <p:spPr>
          <a:xfrm flipH="1">
            <a:off x="8683898" y="3373202"/>
            <a:ext cx="22976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3784C9B4-9218-4625-A6F4-55BA3156BA08}"/>
              </a:ext>
            </a:extLst>
          </p:cNvPr>
          <p:cNvCxnSpPr>
            <a:cxnSpLocks/>
          </p:cNvCxnSpPr>
          <p:nvPr/>
        </p:nvCxnSpPr>
        <p:spPr>
          <a:xfrm flipH="1">
            <a:off x="8222843" y="2681172"/>
            <a:ext cx="462747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071958A0-41FD-4A46-B511-0974A71D0BEB}"/>
              </a:ext>
            </a:extLst>
          </p:cNvPr>
          <p:cNvSpPr txBox="1"/>
          <p:nvPr/>
        </p:nvSpPr>
        <p:spPr>
          <a:xfrm>
            <a:off x="9299414" y="2357443"/>
            <a:ext cx="12993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1DB90D7-7EF7-4D34-A351-031BAF13C47F}"/>
              </a:ext>
            </a:extLst>
          </p:cNvPr>
          <p:cNvSpPr txBox="1"/>
          <p:nvPr/>
        </p:nvSpPr>
        <p:spPr>
          <a:xfrm>
            <a:off x="8927805" y="2572221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1B905B8-21A4-490E-99FB-256F6E76DD3C}"/>
              </a:ext>
            </a:extLst>
          </p:cNvPr>
          <p:cNvSpPr txBox="1"/>
          <p:nvPr/>
        </p:nvSpPr>
        <p:spPr>
          <a:xfrm>
            <a:off x="8969311" y="2922783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7B9959D-E8C3-4D31-B5D6-D7508675C22C}"/>
              </a:ext>
            </a:extLst>
          </p:cNvPr>
          <p:cNvCxnSpPr>
            <a:cxnSpLocks/>
          </p:cNvCxnSpPr>
          <p:nvPr/>
        </p:nvCxnSpPr>
        <p:spPr>
          <a:xfrm>
            <a:off x="9278339" y="2365616"/>
            <a:ext cx="0" cy="119564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A387444C-DE68-4C1C-BCBC-25EFE7B597AD}"/>
              </a:ext>
            </a:extLst>
          </p:cNvPr>
          <p:cNvCxnSpPr>
            <a:cxnSpLocks/>
          </p:cNvCxnSpPr>
          <p:nvPr/>
        </p:nvCxnSpPr>
        <p:spPr>
          <a:xfrm>
            <a:off x="8929235" y="2428915"/>
            <a:ext cx="0" cy="5626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4FA1F7B-7339-4B34-AFE1-5551C47F8DC6}"/>
              </a:ext>
            </a:extLst>
          </p:cNvPr>
          <p:cNvCxnSpPr>
            <a:cxnSpLocks/>
          </p:cNvCxnSpPr>
          <p:nvPr/>
        </p:nvCxnSpPr>
        <p:spPr>
          <a:xfrm flipH="1">
            <a:off x="8925901" y="2480690"/>
            <a:ext cx="35799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4182AB1A-E36C-47EC-A0F8-25AD0B11FB46}"/>
              </a:ext>
            </a:extLst>
          </p:cNvPr>
          <p:cNvCxnSpPr>
            <a:stCxn id="111" idx="6"/>
          </p:cNvCxnSpPr>
          <p:nvPr/>
        </p:nvCxnSpPr>
        <p:spPr>
          <a:xfrm flipV="1">
            <a:off x="9191381" y="2897444"/>
            <a:ext cx="264847" cy="1257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01CC63F-2DCE-4CB9-84FA-B7B3819B8191}"/>
              </a:ext>
            </a:extLst>
          </p:cNvPr>
          <p:cNvCxnSpPr>
            <a:cxnSpLocks/>
          </p:cNvCxnSpPr>
          <p:nvPr/>
        </p:nvCxnSpPr>
        <p:spPr>
          <a:xfrm flipV="1">
            <a:off x="8682416" y="2673729"/>
            <a:ext cx="0" cy="70556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63350E58-F395-43EB-8C20-D0995ED39653}"/>
              </a:ext>
            </a:extLst>
          </p:cNvPr>
          <p:cNvSpPr txBox="1"/>
          <p:nvPr/>
        </p:nvSpPr>
        <p:spPr>
          <a:xfrm>
            <a:off x="8773527" y="3427176"/>
            <a:ext cx="38792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IT seperator</a:t>
            </a:r>
            <a:endParaRPr lang="en-US" sz="600" b="1" dirty="0" err="1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03A93E0-604D-4435-9156-AA1DC147C65E}"/>
              </a:ext>
            </a:extLst>
          </p:cNvPr>
          <p:cNvSpPr txBox="1"/>
          <p:nvPr/>
        </p:nvSpPr>
        <p:spPr>
          <a:xfrm>
            <a:off x="9093724" y="3279031"/>
            <a:ext cx="27732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HP valve</a:t>
            </a:r>
            <a:endParaRPr lang="en-US" sz="600" b="1" dirty="0" err="1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DA7C4F9-5A7A-4394-BFDD-41EFBFAAEB51}"/>
              </a:ext>
            </a:extLst>
          </p:cNvPr>
          <p:cNvSpPr/>
          <p:nvPr/>
        </p:nvSpPr>
        <p:spPr>
          <a:xfrm>
            <a:off x="6770372" y="3618233"/>
            <a:ext cx="2867978" cy="12863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E1A07EAD-BC6A-48E9-A62E-6293C8D59F9B}"/>
              </a:ext>
            </a:extLst>
          </p:cNvPr>
          <p:cNvCxnSpPr>
            <a:cxnSpLocks/>
          </p:cNvCxnSpPr>
          <p:nvPr/>
        </p:nvCxnSpPr>
        <p:spPr>
          <a:xfrm flipV="1">
            <a:off x="8962283" y="4511921"/>
            <a:ext cx="493470" cy="43860"/>
          </a:xfrm>
          <a:prstGeom prst="bentConnector3">
            <a:avLst>
              <a:gd name="adj1" fmla="val 98613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E64B44DD-0F1C-440D-8235-199B2BCBA5D6}"/>
              </a:ext>
            </a:extLst>
          </p:cNvPr>
          <p:cNvGrpSpPr/>
          <p:nvPr/>
        </p:nvGrpSpPr>
        <p:grpSpPr>
          <a:xfrm>
            <a:off x="9072221" y="3691532"/>
            <a:ext cx="120428" cy="125514"/>
            <a:chOff x="5722144" y="1721644"/>
            <a:chExt cx="197644" cy="204787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C922BFD-914F-4CB4-A163-85BF89265A8C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337C131-E6B1-4F83-B9BA-0DF9ADB406A9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AD53301F-3D14-4554-AFB8-4A4D746BCE7B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3CE6835-A376-4A27-91AB-5DAF9964823B}"/>
              </a:ext>
            </a:extLst>
          </p:cNvPr>
          <p:cNvGrpSpPr/>
          <p:nvPr/>
        </p:nvGrpSpPr>
        <p:grpSpPr>
          <a:xfrm>
            <a:off x="9072221" y="4048781"/>
            <a:ext cx="120428" cy="125514"/>
            <a:chOff x="5722144" y="1721644"/>
            <a:chExt cx="197644" cy="204787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3D432DE5-7995-4A7B-ABE4-D650E128E0B2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3B3BE220-57BC-41ED-B025-5CB7B6680054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6D6C0B16-4F95-4B9B-A579-32075C8243F4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BDA4C2D-C16E-45D3-91E1-7FFABF13AD19}"/>
              </a:ext>
            </a:extLst>
          </p:cNvPr>
          <p:cNvGrpSpPr/>
          <p:nvPr/>
        </p:nvGrpSpPr>
        <p:grpSpPr>
          <a:xfrm>
            <a:off x="9072221" y="4215162"/>
            <a:ext cx="120428" cy="125514"/>
            <a:chOff x="5722144" y="1721644"/>
            <a:chExt cx="197644" cy="204787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E9E0B81-1140-456B-B1B3-D11A60178496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9040EBD8-804F-4B1D-BFC3-B7B3CFE5A170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72B65F3-F532-4150-93FF-7424E6BAC2A4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8" name="Picture 167">
            <a:extLst>
              <a:ext uri="{FF2B5EF4-FFF2-40B4-BE49-F238E27FC236}">
                <a16:creationId xmlns:a16="http://schemas.microsoft.com/office/drawing/2014/main" id="{2EC43809-AACC-4BD3-AE98-D63C60351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356" y="4321523"/>
            <a:ext cx="206033" cy="192345"/>
          </a:xfrm>
          <a:prstGeom prst="rect">
            <a:avLst/>
          </a:prstGeom>
        </p:spPr>
      </p:pic>
      <p:grpSp>
        <p:nvGrpSpPr>
          <p:cNvPr id="169" name="Group 168">
            <a:extLst>
              <a:ext uri="{FF2B5EF4-FFF2-40B4-BE49-F238E27FC236}">
                <a16:creationId xmlns:a16="http://schemas.microsoft.com/office/drawing/2014/main" id="{ED927401-F3F4-492E-A699-11D3D4D05134}"/>
              </a:ext>
            </a:extLst>
          </p:cNvPr>
          <p:cNvGrpSpPr/>
          <p:nvPr/>
        </p:nvGrpSpPr>
        <p:grpSpPr>
          <a:xfrm>
            <a:off x="8855430" y="4422408"/>
            <a:ext cx="105070" cy="210165"/>
            <a:chOff x="5320312" y="3346450"/>
            <a:chExt cx="172438" cy="342900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761C4962-CCC7-45BF-9776-FCB46777A69C}"/>
                </a:ext>
              </a:extLst>
            </p:cNvPr>
            <p:cNvGrpSpPr/>
            <p:nvPr/>
          </p:nvGrpSpPr>
          <p:grpSpPr>
            <a:xfrm>
              <a:off x="5320312" y="3346450"/>
              <a:ext cx="172438" cy="342900"/>
              <a:chOff x="6445998" y="4680670"/>
              <a:chExt cx="333989" cy="723031"/>
            </a:xfrm>
          </p:grpSpPr>
          <p:sp>
            <p:nvSpPr>
              <p:cNvPr id="177" name="Freeform 8">
                <a:extLst>
                  <a:ext uri="{FF2B5EF4-FFF2-40B4-BE49-F238E27FC236}">
                    <a16:creationId xmlns:a16="http://schemas.microsoft.com/office/drawing/2014/main" id="{D44ECE4B-06E8-4F04-B6DD-C841C34C595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6251477" y="4875191"/>
                <a:ext cx="723031" cy="333989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25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78" name="Flowchart: Delay 177">
                <a:extLst>
                  <a:ext uri="{FF2B5EF4-FFF2-40B4-BE49-F238E27FC236}">
                    <a16:creationId xmlns:a16="http://schemas.microsoft.com/office/drawing/2014/main" id="{1A2856A2-A0A4-48A2-87B5-3DB58DDB1BE0}"/>
                  </a:ext>
                </a:extLst>
              </p:cNvPr>
              <p:cNvSpPr/>
              <p:nvPr/>
            </p:nvSpPr>
            <p:spPr>
              <a:xfrm rot="5400000">
                <a:off x="6541527" y="5164308"/>
                <a:ext cx="143148" cy="310302"/>
              </a:xfrm>
              <a:prstGeom prst="flowChartDelay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5959BDCD-7A7C-4015-80AB-6BFFF8DBEBE1}"/>
                  </a:ext>
                </a:extLst>
              </p:cNvPr>
              <p:cNvSpPr/>
              <p:nvPr/>
            </p:nvSpPr>
            <p:spPr>
              <a:xfrm>
                <a:off x="6456034" y="5002236"/>
                <a:ext cx="314599" cy="251546"/>
              </a:xfrm>
              <a:prstGeom prst="rect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C941C83-5D1B-4824-B6BD-9B1198F428F7}"/>
                  </a:ext>
                </a:extLst>
              </p:cNvPr>
              <p:cNvSpPr/>
              <p:nvPr/>
            </p:nvSpPr>
            <p:spPr>
              <a:xfrm>
                <a:off x="6489393" y="4822506"/>
                <a:ext cx="265251" cy="1848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</p:grp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D29A2ED8-5BFA-40B2-8DB2-F0557CC605B2}"/>
                </a:ext>
              </a:extLst>
            </p:cNvPr>
            <p:cNvCxnSpPr/>
            <p:nvPr/>
          </p:nvCxnSpPr>
          <p:spPr>
            <a:xfrm>
              <a:off x="5424168" y="3542644"/>
              <a:ext cx="4753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24C6A5E4-FEEA-4681-9998-D82ABFAAF122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1" y="3565975"/>
              <a:ext cx="85827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4A55C182-5003-4032-A110-B962DB275A6E}"/>
                </a:ext>
              </a:extLst>
            </p:cNvPr>
            <p:cNvCxnSpPr/>
            <p:nvPr/>
          </p:nvCxnSpPr>
          <p:spPr>
            <a:xfrm>
              <a:off x="5389480" y="3597404"/>
              <a:ext cx="6720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513E53DD-5187-4AFD-8C3A-73783E0211EF}"/>
                </a:ext>
              </a:extLst>
            </p:cNvPr>
            <p:cNvCxnSpPr/>
            <p:nvPr/>
          </p:nvCxnSpPr>
          <p:spPr>
            <a:xfrm>
              <a:off x="5345918" y="3622863"/>
              <a:ext cx="54095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AF91C6E6-431E-4CA5-90E8-16E3CCB34EC7}"/>
                </a:ext>
              </a:extLst>
            </p:cNvPr>
            <p:cNvCxnSpPr/>
            <p:nvPr/>
          </p:nvCxnSpPr>
          <p:spPr>
            <a:xfrm>
              <a:off x="5350130" y="3651667"/>
              <a:ext cx="11146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30FD273B-2266-4AFD-A715-45D20F23001E}"/>
                </a:ext>
              </a:extLst>
            </p:cNvPr>
            <p:cNvCxnSpPr/>
            <p:nvPr/>
          </p:nvCxnSpPr>
          <p:spPr>
            <a:xfrm>
              <a:off x="5348734" y="3521587"/>
              <a:ext cx="9015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68FAA8F8-9B05-44F6-8188-0545C76E3EBC}"/>
              </a:ext>
            </a:extLst>
          </p:cNvPr>
          <p:cNvCxnSpPr>
            <a:cxnSpLocks/>
            <a:stCxn id="161" idx="6"/>
          </p:cNvCxnSpPr>
          <p:nvPr/>
        </p:nvCxnSpPr>
        <p:spPr>
          <a:xfrm>
            <a:off x="9192649" y="4111539"/>
            <a:ext cx="259234" cy="201894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177AB0CA-AF5D-445E-8204-70F37035B6B1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126387" y="4521801"/>
            <a:ext cx="112149" cy="73355"/>
            <a:chOff x="4316114" y="1554468"/>
            <a:chExt cx="420053" cy="246698"/>
          </a:xfrm>
        </p:grpSpPr>
        <p:sp>
          <p:nvSpPr>
            <p:cNvPr id="183" name="AutoShape 32">
              <a:extLst>
                <a:ext uri="{FF2B5EF4-FFF2-40B4-BE49-F238E27FC236}">
                  <a16:creationId xmlns:a16="http://schemas.microsoft.com/office/drawing/2014/main" id="{9C575594-DDC1-405B-8A5C-AA55AA6D07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4402792" y="1467790"/>
              <a:ext cx="246698" cy="420053"/>
            </a:xfrm>
            <a:prstGeom prst="flowChartCollate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900"/>
            </a:p>
          </p:txBody>
        </p:sp>
        <p:sp>
          <p:nvSpPr>
            <p:cNvPr id="184" name="Freeform 234">
              <a:extLst>
                <a:ext uri="{FF2B5EF4-FFF2-40B4-BE49-F238E27FC236}">
                  <a16:creationId xmlns:a16="http://schemas.microsoft.com/office/drawing/2014/main" id="{DD583F92-070B-42FB-975E-1B156E8A8461}"/>
                </a:ext>
              </a:extLst>
            </p:cNvPr>
            <p:cNvSpPr/>
            <p:nvPr/>
          </p:nvSpPr>
          <p:spPr>
            <a:xfrm>
              <a:off x="4476749" y="1706823"/>
              <a:ext cx="100018" cy="90490"/>
            </a:xfrm>
            <a:custGeom>
              <a:avLst/>
              <a:gdLst>
                <a:gd name="connsiteX0" fmla="*/ 0 w 45244"/>
                <a:gd name="connsiteY0" fmla="*/ 0 h 38100"/>
                <a:gd name="connsiteX1" fmla="*/ 42863 w 45244"/>
                <a:gd name="connsiteY1" fmla="*/ 30956 h 38100"/>
                <a:gd name="connsiteX2" fmla="*/ 45244 w 45244"/>
                <a:gd name="connsiteY2" fmla="*/ 38100 h 38100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34673 w 958599"/>
                <a:gd name="connsiteY0" fmla="*/ 0 h 33976"/>
                <a:gd name="connsiteX1" fmla="*/ 77536 w 958599"/>
                <a:gd name="connsiteY1" fmla="*/ 30956 h 33976"/>
                <a:gd name="connsiteX2" fmla="*/ 958599 w 958599"/>
                <a:gd name="connsiteY2" fmla="*/ 33338 h 33976"/>
                <a:gd name="connsiteX0" fmla="*/ 0 w 923926"/>
                <a:gd name="connsiteY0" fmla="*/ 0 h 33338"/>
                <a:gd name="connsiteX1" fmla="*/ 869156 w 923926"/>
                <a:gd name="connsiteY1" fmla="*/ 7144 h 33338"/>
                <a:gd name="connsiteX2" fmla="*/ 923926 w 923926"/>
                <a:gd name="connsiteY2" fmla="*/ 33338 h 33338"/>
                <a:gd name="connsiteX0" fmla="*/ 213631 w 214787"/>
                <a:gd name="connsiteY0" fmla="*/ 0 h 80963"/>
                <a:gd name="connsiteX1" fmla="*/ 94569 w 214787"/>
                <a:gd name="connsiteY1" fmla="*/ 54769 h 80963"/>
                <a:gd name="connsiteX2" fmla="*/ 149339 w 214787"/>
                <a:gd name="connsiteY2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121443 w 121443"/>
                <a:gd name="connsiteY0" fmla="*/ 0 h 80963"/>
                <a:gd name="connsiteX1" fmla="*/ 0 w 121443"/>
                <a:gd name="connsiteY1" fmla="*/ 7144 h 80963"/>
                <a:gd name="connsiteX2" fmla="*/ 2381 w 121443"/>
                <a:gd name="connsiteY2" fmla="*/ 54769 h 80963"/>
                <a:gd name="connsiteX3" fmla="*/ 57151 w 121443"/>
                <a:gd name="connsiteY3" fmla="*/ 80963 h 80963"/>
                <a:gd name="connsiteX0" fmla="*/ 123824 w 123824"/>
                <a:gd name="connsiteY0" fmla="*/ 2381 h 73819"/>
                <a:gd name="connsiteX1" fmla="*/ 0 w 123824"/>
                <a:gd name="connsiteY1" fmla="*/ 0 h 73819"/>
                <a:gd name="connsiteX2" fmla="*/ 2381 w 123824"/>
                <a:gd name="connsiteY2" fmla="*/ 47625 h 73819"/>
                <a:gd name="connsiteX3" fmla="*/ 57151 w 123824"/>
                <a:gd name="connsiteY3" fmla="*/ 73819 h 73819"/>
                <a:gd name="connsiteX0" fmla="*/ 217883 w 217883"/>
                <a:gd name="connsiteY0" fmla="*/ 0 h 94060"/>
                <a:gd name="connsiteX1" fmla="*/ 0 w 217883"/>
                <a:gd name="connsiteY1" fmla="*/ 20241 h 94060"/>
                <a:gd name="connsiteX2" fmla="*/ 2381 w 217883"/>
                <a:gd name="connsiteY2" fmla="*/ 67866 h 94060"/>
                <a:gd name="connsiteX3" fmla="*/ 57151 w 217883"/>
                <a:gd name="connsiteY3" fmla="*/ 94060 h 94060"/>
                <a:gd name="connsiteX0" fmla="*/ 223658 w 251044"/>
                <a:gd name="connsiteY0" fmla="*/ 0 h 94060"/>
                <a:gd name="connsiteX1" fmla="*/ 251044 w 251044"/>
                <a:gd name="connsiteY1" fmla="*/ 41673 h 94060"/>
                <a:gd name="connsiteX2" fmla="*/ 8156 w 251044"/>
                <a:gd name="connsiteY2" fmla="*/ 67866 h 94060"/>
                <a:gd name="connsiteX3" fmla="*/ 62926 w 251044"/>
                <a:gd name="connsiteY3" fmla="*/ 94060 h 94060"/>
                <a:gd name="connsiteX0" fmla="*/ 160732 w 188118"/>
                <a:gd name="connsiteY0" fmla="*/ 0 h 94060"/>
                <a:gd name="connsiteX1" fmla="*/ 188118 w 188118"/>
                <a:gd name="connsiteY1" fmla="*/ 41673 h 94060"/>
                <a:gd name="connsiteX2" fmla="*/ 0 w 188118"/>
                <a:gd name="connsiteY2" fmla="*/ 94060 h 94060"/>
                <a:gd name="connsiteX0" fmla="*/ 0 w 60178"/>
                <a:gd name="connsiteY0" fmla="*/ 3532 h 47486"/>
                <a:gd name="connsiteX1" fmla="*/ 27386 w 60178"/>
                <a:gd name="connsiteY1" fmla="*/ 45205 h 47486"/>
                <a:gd name="connsiteX2" fmla="*/ 50009 w 60178"/>
                <a:gd name="connsiteY2" fmla="*/ 1151 h 47486"/>
                <a:gd name="connsiteX0" fmla="*/ 0 w 50009"/>
                <a:gd name="connsiteY0" fmla="*/ 2381 h 44054"/>
                <a:gd name="connsiteX1" fmla="*/ 27386 w 50009"/>
                <a:gd name="connsiteY1" fmla="*/ 44054 h 44054"/>
                <a:gd name="connsiteX2" fmla="*/ 50009 w 50009"/>
                <a:gd name="connsiteY2" fmla="*/ 0 h 44054"/>
                <a:gd name="connsiteX0" fmla="*/ 0 w 46437"/>
                <a:gd name="connsiteY0" fmla="*/ 1190 h 44054"/>
                <a:gd name="connsiteX1" fmla="*/ 23814 w 46437"/>
                <a:gd name="connsiteY1" fmla="*/ 44054 h 44054"/>
                <a:gd name="connsiteX2" fmla="*/ 46437 w 46437"/>
                <a:gd name="connsiteY2" fmla="*/ 0 h 44054"/>
                <a:gd name="connsiteX0" fmla="*/ 0 w 46437"/>
                <a:gd name="connsiteY0" fmla="*/ 1190 h 46435"/>
                <a:gd name="connsiteX1" fmla="*/ 25005 w 46437"/>
                <a:gd name="connsiteY1" fmla="*/ 46435 h 46435"/>
                <a:gd name="connsiteX2" fmla="*/ 46437 w 46437"/>
                <a:gd name="connsiteY2" fmla="*/ 0 h 46435"/>
                <a:gd name="connsiteX0" fmla="*/ 0 w 50009"/>
                <a:gd name="connsiteY0" fmla="*/ 0 h 45245"/>
                <a:gd name="connsiteX1" fmla="*/ 25005 w 50009"/>
                <a:gd name="connsiteY1" fmla="*/ 45245 h 45245"/>
                <a:gd name="connsiteX2" fmla="*/ 50009 w 50009"/>
                <a:gd name="connsiteY2" fmla="*/ 1 h 4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9" h="45245">
                  <a:moveTo>
                    <a:pt x="0" y="0"/>
                  </a:moveTo>
                  <a:lnTo>
                    <a:pt x="25005" y="45245"/>
                  </a:lnTo>
                  <a:lnTo>
                    <a:pt x="50009" y="1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185" name="Connector: Elbow 184">
            <a:extLst>
              <a:ext uri="{FF2B5EF4-FFF2-40B4-BE49-F238E27FC236}">
                <a16:creationId xmlns:a16="http://schemas.microsoft.com/office/drawing/2014/main" id="{AC96B2BC-51F1-4578-B5C5-C019F80BA6C8}"/>
              </a:ext>
            </a:extLst>
          </p:cNvPr>
          <p:cNvCxnSpPr>
            <a:cxnSpLocks/>
            <a:stCxn id="165" idx="2"/>
          </p:cNvCxnSpPr>
          <p:nvPr/>
        </p:nvCxnSpPr>
        <p:spPr>
          <a:xfrm rot="10800000" flipV="1">
            <a:off x="8910201" y="4277920"/>
            <a:ext cx="162022" cy="146434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111039E-D5E1-4138-82C7-CDA9031236B4}"/>
              </a:ext>
            </a:extLst>
          </p:cNvPr>
          <p:cNvCxnSpPr>
            <a:cxnSpLocks/>
          </p:cNvCxnSpPr>
          <p:nvPr/>
        </p:nvCxnSpPr>
        <p:spPr>
          <a:xfrm flipH="1">
            <a:off x="8351035" y="3746505"/>
            <a:ext cx="713763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13695ECE-CDB6-4F05-BFCD-51EF6AFE8071}"/>
              </a:ext>
            </a:extLst>
          </p:cNvPr>
          <p:cNvCxnSpPr>
            <a:cxnSpLocks/>
            <a:stCxn id="161" idx="2"/>
          </p:cNvCxnSpPr>
          <p:nvPr/>
        </p:nvCxnSpPr>
        <p:spPr>
          <a:xfrm flipH="1">
            <a:off x="8749907" y="4111539"/>
            <a:ext cx="322316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D21097A1-D2FC-4A80-A505-56EE2B8B408A}"/>
              </a:ext>
            </a:extLst>
          </p:cNvPr>
          <p:cNvCxnSpPr>
            <a:cxnSpLocks/>
          </p:cNvCxnSpPr>
          <p:nvPr/>
        </p:nvCxnSpPr>
        <p:spPr>
          <a:xfrm flipH="1">
            <a:off x="8345699" y="3813372"/>
            <a:ext cx="59058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Line 23">
            <a:extLst>
              <a:ext uri="{FF2B5EF4-FFF2-40B4-BE49-F238E27FC236}">
                <a16:creationId xmlns:a16="http://schemas.microsoft.com/office/drawing/2014/main" id="{3F83F540-AA64-45C5-9163-4325BE3F0CF7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36045" y="3813635"/>
            <a:ext cx="534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5999C111-1A70-4389-913A-C7307173A1D4}"/>
              </a:ext>
            </a:extLst>
          </p:cNvPr>
          <p:cNvCxnSpPr>
            <a:cxnSpLocks/>
          </p:cNvCxnSpPr>
          <p:nvPr/>
        </p:nvCxnSpPr>
        <p:spPr>
          <a:xfrm>
            <a:off x="9192000" y="3746750"/>
            <a:ext cx="9116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Line 23">
            <a:extLst>
              <a:ext uri="{FF2B5EF4-FFF2-40B4-BE49-F238E27FC236}">
                <a16:creationId xmlns:a16="http://schemas.microsoft.com/office/drawing/2014/main" id="{C9D25952-E844-4736-A3A8-E110C4D5CA60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42796" y="4054894"/>
            <a:ext cx="5188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Line 23">
            <a:extLst>
              <a:ext uri="{FF2B5EF4-FFF2-40B4-BE49-F238E27FC236}">
                <a16:creationId xmlns:a16="http://schemas.microsoft.com/office/drawing/2014/main" id="{499D1174-6921-4AE5-A0FF-84345D04AC3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74092" y="3746907"/>
            <a:ext cx="38371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Line 23">
            <a:extLst>
              <a:ext uri="{FF2B5EF4-FFF2-40B4-BE49-F238E27FC236}">
                <a16:creationId xmlns:a16="http://schemas.microsoft.com/office/drawing/2014/main" id="{648349E7-2122-41F0-B7E0-B6C27625406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82221" y="3883786"/>
            <a:ext cx="28396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897324C1-9A3F-4086-8731-E891FBA006D0}"/>
              </a:ext>
            </a:extLst>
          </p:cNvPr>
          <p:cNvCxnSpPr>
            <a:cxnSpLocks/>
          </p:cNvCxnSpPr>
          <p:nvPr/>
        </p:nvCxnSpPr>
        <p:spPr>
          <a:xfrm>
            <a:off x="8350146" y="3884602"/>
            <a:ext cx="408063" cy="226773"/>
          </a:xfrm>
          <a:prstGeom prst="bentConnector3">
            <a:avLst>
              <a:gd name="adj1" fmla="val 96318"/>
            </a:avLst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37EB37AC-A2C4-4C99-A971-18A6B25CB8C5}"/>
              </a:ext>
            </a:extLst>
          </p:cNvPr>
          <p:cNvCxnSpPr>
            <a:cxnSpLocks/>
          </p:cNvCxnSpPr>
          <p:nvPr/>
        </p:nvCxnSpPr>
        <p:spPr>
          <a:xfrm>
            <a:off x="8910638" y="4633001"/>
            <a:ext cx="0" cy="1261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B60C14E-DCF5-49E4-A664-4E5848D8AE46}"/>
              </a:ext>
            </a:extLst>
          </p:cNvPr>
          <p:cNvCxnSpPr>
            <a:cxnSpLocks/>
          </p:cNvCxnSpPr>
          <p:nvPr/>
        </p:nvCxnSpPr>
        <p:spPr>
          <a:xfrm flipH="1">
            <a:off x="8685167" y="4752422"/>
            <a:ext cx="22976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D3A506C-C7FB-40C1-B3D3-8AA3F4C9C9F3}"/>
              </a:ext>
            </a:extLst>
          </p:cNvPr>
          <p:cNvCxnSpPr>
            <a:cxnSpLocks/>
          </p:cNvCxnSpPr>
          <p:nvPr/>
        </p:nvCxnSpPr>
        <p:spPr>
          <a:xfrm flipH="1">
            <a:off x="8203793" y="4054042"/>
            <a:ext cx="47989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8E829D96-AF5F-4F7E-A094-C7874230BFE1}"/>
              </a:ext>
            </a:extLst>
          </p:cNvPr>
          <p:cNvSpPr txBox="1"/>
          <p:nvPr/>
        </p:nvSpPr>
        <p:spPr>
          <a:xfrm>
            <a:off x="9300683" y="3736663"/>
            <a:ext cx="12993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F631EA2-5F70-4C03-9761-9C43A8835875}"/>
              </a:ext>
            </a:extLst>
          </p:cNvPr>
          <p:cNvSpPr txBox="1"/>
          <p:nvPr/>
        </p:nvSpPr>
        <p:spPr>
          <a:xfrm>
            <a:off x="8929074" y="3951441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2191DE05-2C96-442B-A924-E51930453A34}"/>
              </a:ext>
            </a:extLst>
          </p:cNvPr>
          <p:cNvSpPr txBox="1"/>
          <p:nvPr/>
        </p:nvSpPr>
        <p:spPr>
          <a:xfrm>
            <a:off x="8970580" y="4302003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BDB531B4-C16D-4BF7-95C2-44A7BBB42052}"/>
              </a:ext>
            </a:extLst>
          </p:cNvPr>
          <p:cNvCxnSpPr>
            <a:cxnSpLocks/>
          </p:cNvCxnSpPr>
          <p:nvPr/>
        </p:nvCxnSpPr>
        <p:spPr>
          <a:xfrm>
            <a:off x="9279608" y="3744836"/>
            <a:ext cx="0" cy="119564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7BE829C-A455-45A9-8BB6-82F61D75CDE4}"/>
              </a:ext>
            </a:extLst>
          </p:cNvPr>
          <p:cNvCxnSpPr>
            <a:cxnSpLocks/>
          </p:cNvCxnSpPr>
          <p:nvPr/>
        </p:nvCxnSpPr>
        <p:spPr>
          <a:xfrm>
            <a:off x="8930504" y="3808135"/>
            <a:ext cx="0" cy="5626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630B1F1-63EF-4C01-8E92-E4F0B5E4BE34}"/>
              </a:ext>
            </a:extLst>
          </p:cNvPr>
          <p:cNvCxnSpPr>
            <a:cxnSpLocks/>
          </p:cNvCxnSpPr>
          <p:nvPr/>
        </p:nvCxnSpPr>
        <p:spPr>
          <a:xfrm flipH="1">
            <a:off x="8927170" y="3859910"/>
            <a:ext cx="35799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4AFC7F0-2042-47F7-8C36-4CC1EC378187}"/>
              </a:ext>
            </a:extLst>
          </p:cNvPr>
          <p:cNvCxnSpPr>
            <a:stCxn id="165" idx="6"/>
          </p:cNvCxnSpPr>
          <p:nvPr/>
        </p:nvCxnSpPr>
        <p:spPr>
          <a:xfrm flipV="1">
            <a:off x="9192650" y="4276664"/>
            <a:ext cx="264847" cy="1257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0540DCB2-6B5A-401F-A18E-FAED312630FD}"/>
              </a:ext>
            </a:extLst>
          </p:cNvPr>
          <p:cNvCxnSpPr>
            <a:cxnSpLocks/>
          </p:cNvCxnSpPr>
          <p:nvPr/>
        </p:nvCxnSpPr>
        <p:spPr>
          <a:xfrm flipV="1">
            <a:off x="8683685" y="4052949"/>
            <a:ext cx="0" cy="70556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7BF8E07F-D1A4-47AD-A912-A1FFB381C1C7}"/>
              </a:ext>
            </a:extLst>
          </p:cNvPr>
          <p:cNvSpPr txBox="1"/>
          <p:nvPr/>
        </p:nvSpPr>
        <p:spPr>
          <a:xfrm>
            <a:off x="8774796" y="4806396"/>
            <a:ext cx="38792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IT seperator</a:t>
            </a:r>
            <a:endParaRPr lang="en-US" sz="600" b="1" dirty="0" err="1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932488A1-E212-4F77-8DC1-7D020BE89C99}"/>
              </a:ext>
            </a:extLst>
          </p:cNvPr>
          <p:cNvSpPr txBox="1"/>
          <p:nvPr/>
        </p:nvSpPr>
        <p:spPr>
          <a:xfrm>
            <a:off x="9094993" y="4658251"/>
            <a:ext cx="27732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HP valve</a:t>
            </a:r>
            <a:endParaRPr lang="en-US" sz="600" b="1" dirty="0" err="1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0871129-E128-496B-B71D-96D7F1DF621E}"/>
              </a:ext>
            </a:extLst>
          </p:cNvPr>
          <p:cNvSpPr/>
          <p:nvPr/>
        </p:nvSpPr>
        <p:spPr>
          <a:xfrm>
            <a:off x="6763658" y="4982213"/>
            <a:ext cx="2874692" cy="12863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209" name="Connector: Elbow 208">
            <a:extLst>
              <a:ext uri="{FF2B5EF4-FFF2-40B4-BE49-F238E27FC236}">
                <a16:creationId xmlns:a16="http://schemas.microsoft.com/office/drawing/2014/main" id="{C971C7A4-E22C-48F7-B059-C1DC6CCD7556}"/>
              </a:ext>
            </a:extLst>
          </p:cNvPr>
          <p:cNvCxnSpPr>
            <a:cxnSpLocks/>
          </p:cNvCxnSpPr>
          <p:nvPr/>
        </p:nvCxnSpPr>
        <p:spPr>
          <a:xfrm flipV="1">
            <a:off x="8962283" y="5875901"/>
            <a:ext cx="493470" cy="43860"/>
          </a:xfrm>
          <a:prstGeom prst="bentConnector3">
            <a:avLst>
              <a:gd name="adj1" fmla="val 98613"/>
            </a:avLst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B40FDCC0-B010-4AAD-80CB-4AE81ABBB52F}"/>
              </a:ext>
            </a:extLst>
          </p:cNvPr>
          <p:cNvGrpSpPr/>
          <p:nvPr/>
        </p:nvGrpSpPr>
        <p:grpSpPr>
          <a:xfrm>
            <a:off x="9072221" y="5055512"/>
            <a:ext cx="120428" cy="125514"/>
            <a:chOff x="5722144" y="1721644"/>
            <a:chExt cx="197644" cy="204787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44FBA9E9-52BE-4519-A7B3-7F8E5EB811E4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87C85809-6653-46F0-B695-274175F9FBAE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765EFD7-12EA-4343-8A5C-1CD7A4AC6DC3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5617285-F0E4-4B6F-861B-C44E1722C47B}"/>
              </a:ext>
            </a:extLst>
          </p:cNvPr>
          <p:cNvGrpSpPr/>
          <p:nvPr/>
        </p:nvGrpSpPr>
        <p:grpSpPr>
          <a:xfrm>
            <a:off x="9072221" y="5412761"/>
            <a:ext cx="120428" cy="125514"/>
            <a:chOff x="5722144" y="1721644"/>
            <a:chExt cx="197644" cy="204787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6C4B6FB7-5DC6-44E6-87FC-7BAC8AE9AFC1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9C711FB-DDB3-411F-A301-D56F50EFAEB4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85BA3E20-E2E4-447F-9989-E2F50D97597F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57A2D7C-2C02-4649-BB02-447448EBEF82}"/>
              </a:ext>
            </a:extLst>
          </p:cNvPr>
          <p:cNvGrpSpPr/>
          <p:nvPr/>
        </p:nvGrpSpPr>
        <p:grpSpPr>
          <a:xfrm>
            <a:off x="9072221" y="5579142"/>
            <a:ext cx="120428" cy="125514"/>
            <a:chOff x="5722144" y="1721644"/>
            <a:chExt cx="197644" cy="204787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8A4447B9-6D86-4D8E-8BAD-1083DE5ADEB9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F935E200-E987-4269-BAC2-976FC84948DB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029F09D3-DEC2-4213-A809-35BEB4F71D28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2" name="Picture 221">
            <a:extLst>
              <a:ext uri="{FF2B5EF4-FFF2-40B4-BE49-F238E27FC236}">
                <a16:creationId xmlns:a16="http://schemas.microsoft.com/office/drawing/2014/main" id="{02E43887-EE84-4B69-8838-3E687AC18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8356" y="5685503"/>
            <a:ext cx="206033" cy="192345"/>
          </a:xfrm>
          <a:prstGeom prst="rect">
            <a:avLst/>
          </a:prstGeom>
        </p:spPr>
      </p:pic>
      <p:grpSp>
        <p:nvGrpSpPr>
          <p:cNvPr id="223" name="Group 222">
            <a:extLst>
              <a:ext uri="{FF2B5EF4-FFF2-40B4-BE49-F238E27FC236}">
                <a16:creationId xmlns:a16="http://schemas.microsoft.com/office/drawing/2014/main" id="{7C68E91F-22DA-41C9-B81A-0CC7DDE99A73}"/>
              </a:ext>
            </a:extLst>
          </p:cNvPr>
          <p:cNvGrpSpPr/>
          <p:nvPr/>
        </p:nvGrpSpPr>
        <p:grpSpPr>
          <a:xfrm>
            <a:off x="8855430" y="5786388"/>
            <a:ext cx="105070" cy="210165"/>
            <a:chOff x="5320312" y="3346450"/>
            <a:chExt cx="172438" cy="342900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D328062E-8BE8-4411-A39F-0FCC853CEEC0}"/>
                </a:ext>
              </a:extLst>
            </p:cNvPr>
            <p:cNvGrpSpPr/>
            <p:nvPr/>
          </p:nvGrpSpPr>
          <p:grpSpPr>
            <a:xfrm>
              <a:off x="5320312" y="3346450"/>
              <a:ext cx="172438" cy="342900"/>
              <a:chOff x="6445998" y="4680670"/>
              <a:chExt cx="333989" cy="723031"/>
            </a:xfrm>
          </p:grpSpPr>
          <p:sp>
            <p:nvSpPr>
              <p:cNvPr id="231" name="Freeform 8">
                <a:extLst>
                  <a:ext uri="{FF2B5EF4-FFF2-40B4-BE49-F238E27FC236}">
                    <a16:creationId xmlns:a16="http://schemas.microsoft.com/office/drawing/2014/main" id="{D8D33871-CA8A-4DC4-89E4-2B2B8535EE6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6251477" y="4875191"/>
                <a:ext cx="723031" cy="333989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25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232" name="Flowchart: Delay 231">
                <a:extLst>
                  <a:ext uri="{FF2B5EF4-FFF2-40B4-BE49-F238E27FC236}">
                    <a16:creationId xmlns:a16="http://schemas.microsoft.com/office/drawing/2014/main" id="{D29B6BC9-A264-4B8A-B278-661FFDB17F27}"/>
                  </a:ext>
                </a:extLst>
              </p:cNvPr>
              <p:cNvSpPr/>
              <p:nvPr/>
            </p:nvSpPr>
            <p:spPr>
              <a:xfrm rot="5400000">
                <a:off x="6541527" y="5164308"/>
                <a:ext cx="143148" cy="310302"/>
              </a:xfrm>
              <a:prstGeom prst="flowChartDelay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07FA76DA-FDF9-42AA-91E6-862A7CA1B370}"/>
                  </a:ext>
                </a:extLst>
              </p:cNvPr>
              <p:cNvSpPr/>
              <p:nvPr/>
            </p:nvSpPr>
            <p:spPr>
              <a:xfrm>
                <a:off x="6456034" y="5002236"/>
                <a:ext cx="314599" cy="251546"/>
              </a:xfrm>
              <a:prstGeom prst="rect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AD1DDD48-2772-4BAC-B8CF-527858F6FDB7}"/>
                  </a:ext>
                </a:extLst>
              </p:cNvPr>
              <p:cNvSpPr/>
              <p:nvPr/>
            </p:nvSpPr>
            <p:spPr>
              <a:xfrm>
                <a:off x="6489393" y="4822506"/>
                <a:ext cx="265251" cy="1848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</p:grp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27B4B23B-9052-4FF2-8A12-DEB7076CCF56}"/>
                </a:ext>
              </a:extLst>
            </p:cNvPr>
            <p:cNvCxnSpPr/>
            <p:nvPr/>
          </p:nvCxnSpPr>
          <p:spPr>
            <a:xfrm>
              <a:off x="5424168" y="3542644"/>
              <a:ext cx="4753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70DB6E41-732C-439D-A9F8-12CC6E4357DD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1" y="3565975"/>
              <a:ext cx="85827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E74F6366-0F7C-4524-B412-529729B9E053}"/>
                </a:ext>
              </a:extLst>
            </p:cNvPr>
            <p:cNvCxnSpPr/>
            <p:nvPr/>
          </p:nvCxnSpPr>
          <p:spPr>
            <a:xfrm>
              <a:off x="5389480" y="3597404"/>
              <a:ext cx="6720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6224BE93-D39D-4202-BDF0-55E9CB71B442}"/>
                </a:ext>
              </a:extLst>
            </p:cNvPr>
            <p:cNvCxnSpPr/>
            <p:nvPr/>
          </p:nvCxnSpPr>
          <p:spPr>
            <a:xfrm>
              <a:off x="5345918" y="3622863"/>
              <a:ext cx="54095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17176A0-FB74-4DEA-B519-B775911932FC}"/>
                </a:ext>
              </a:extLst>
            </p:cNvPr>
            <p:cNvCxnSpPr/>
            <p:nvPr/>
          </p:nvCxnSpPr>
          <p:spPr>
            <a:xfrm>
              <a:off x="5350130" y="3651667"/>
              <a:ext cx="11146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534D6839-F434-4AA9-A0CF-626E1FBDC54D}"/>
                </a:ext>
              </a:extLst>
            </p:cNvPr>
            <p:cNvCxnSpPr/>
            <p:nvPr/>
          </p:nvCxnSpPr>
          <p:spPr>
            <a:xfrm>
              <a:off x="5348734" y="3521587"/>
              <a:ext cx="9015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Connector: Elbow 234">
            <a:extLst>
              <a:ext uri="{FF2B5EF4-FFF2-40B4-BE49-F238E27FC236}">
                <a16:creationId xmlns:a16="http://schemas.microsoft.com/office/drawing/2014/main" id="{AEC15980-1145-45E5-9DDA-C50D05F260A4}"/>
              </a:ext>
            </a:extLst>
          </p:cNvPr>
          <p:cNvCxnSpPr>
            <a:cxnSpLocks/>
            <a:stCxn id="215" idx="6"/>
          </p:cNvCxnSpPr>
          <p:nvPr/>
        </p:nvCxnSpPr>
        <p:spPr>
          <a:xfrm>
            <a:off x="9192650" y="5475519"/>
            <a:ext cx="259234" cy="201894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438A1373-76BB-4306-AD04-14D713B25BFD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126387" y="5885781"/>
            <a:ext cx="112149" cy="73355"/>
            <a:chOff x="4316114" y="1554468"/>
            <a:chExt cx="420053" cy="246698"/>
          </a:xfrm>
        </p:grpSpPr>
        <p:sp>
          <p:nvSpPr>
            <p:cNvPr id="237" name="AutoShape 32">
              <a:extLst>
                <a:ext uri="{FF2B5EF4-FFF2-40B4-BE49-F238E27FC236}">
                  <a16:creationId xmlns:a16="http://schemas.microsoft.com/office/drawing/2014/main" id="{658190FD-D967-4B4C-A11E-9A5421F796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4402792" y="1467790"/>
              <a:ext cx="246698" cy="420053"/>
            </a:xfrm>
            <a:prstGeom prst="flowChartCollate">
              <a:avLst/>
            </a:prstGeom>
            <a:solidFill>
              <a:srgbClr val="C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900"/>
            </a:p>
          </p:txBody>
        </p:sp>
        <p:sp>
          <p:nvSpPr>
            <p:cNvPr id="238" name="Freeform 234">
              <a:extLst>
                <a:ext uri="{FF2B5EF4-FFF2-40B4-BE49-F238E27FC236}">
                  <a16:creationId xmlns:a16="http://schemas.microsoft.com/office/drawing/2014/main" id="{EFF3A236-1CB0-41EF-B922-F46535E8F5C9}"/>
                </a:ext>
              </a:extLst>
            </p:cNvPr>
            <p:cNvSpPr/>
            <p:nvPr/>
          </p:nvSpPr>
          <p:spPr>
            <a:xfrm>
              <a:off x="4476749" y="1706823"/>
              <a:ext cx="100018" cy="90490"/>
            </a:xfrm>
            <a:custGeom>
              <a:avLst/>
              <a:gdLst>
                <a:gd name="connsiteX0" fmla="*/ 0 w 45244"/>
                <a:gd name="connsiteY0" fmla="*/ 0 h 38100"/>
                <a:gd name="connsiteX1" fmla="*/ 42863 w 45244"/>
                <a:gd name="connsiteY1" fmla="*/ 30956 h 38100"/>
                <a:gd name="connsiteX2" fmla="*/ 45244 w 45244"/>
                <a:gd name="connsiteY2" fmla="*/ 38100 h 38100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0 w 421482"/>
                <a:gd name="connsiteY0" fmla="*/ 0 h 180975"/>
                <a:gd name="connsiteX1" fmla="*/ 42863 w 421482"/>
                <a:gd name="connsiteY1" fmla="*/ 30956 h 180975"/>
                <a:gd name="connsiteX2" fmla="*/ 421482 w 421482"/>
                <a:gd name="connsiteY2" fmla="*/ 180975 h 180975"/>
                <a:gd name="connsiteX0" fmla="*/ 34673 w 958599"/>
                <a:gd name="connsiteY0" fmla="*/ 0 h 33976"/>
                <a:gd name="connsiteX1" fmla="*/ 77536 w 958599"/>
                <a:gd name="connsiteY1" fmla="*/ 30956 h 33976"/>
                <a:gd name="connsiteX2" fmla="*/ 958599 w 958599"/>
                <a:gd name="connsiteY2" fmla="*/ 33338 h 33976"/>
                <a:gd name="connsiteX0" fmla="*/ 0 w 923926"/>
                <a:gd name="connsiteY0" fmla="*/ 0 h 33338"/>
                <a:gd name="connsiteX1" fmla="*/ 869156 w 923926"/>
                <a:gd name="connsiteY1" fmla="*/ 7144 h 33338"/>
                <a:gd name="connsiteX2" fmla="*/ 923926 w 923926"/>
                <a:gd name="connsiteY2" fmla="*/ 33338 h 33338"/>
                <a:gd name="connsiteX0" fmla="*/ 213631 w 214787"/>
                <a:gd name="connsiteY0" fmla="*/ 0 h 80963"/>
                <a:gd name="connsiteX1" fmla="*/ 94569 w 214787"/>
                <a:gd name="connsiteY1" fmla="*/ 54769 h 80963"/>
                <a:gd name="connsiteX2" fmla="*/ 149339 w 214787"/>
                <a:gd name="connsiteY2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208173 w 208173"/>
                <a:gd name="connsiteY0" fmla="*/ 0 h 80963"/>
                <a:gd name="connsiteX1" fmla="*/ 86730 w 208173"/>
                <a:gd name="connsiteY1" fmla="*/ 7144 h 80963"/>
                <a:gd name="connsiteX2" fmla="*/ 89111 w 208173"/>
                <a:gd name="connsiteY2" fmla="*/ 54769 h 80963"/>
                <a:gd name="connsiteX3" fmla="*/ 143881 w 208173"/>
                <a:gd name="connsiteY3" fmla="*/ 80963 h 80963"/>
                <a:gd name="connsiteX0" fmla="*/ 121443 w 121443"/>
                <a:gd name="connsiteY0" fmla="*/ 0 h 80963"/>
                <a:gd name="connsiteX1" fmla="*/ 0 w 121443"/>
                <a:gd name="connsiteY1" fmla="*/ 7144 h 80963"/>
                <a:gd name="connsiteX2" fmla="*/ 2381 w 121443"/>
                <a:gd name="connsiteY2" fmla="*/ 54769 h 80963"/>
                <a:gd name="connsiteX3" fmla="*/ 57151 w 121443"/>
                <a:gd name="connsiteY3" fmla="*/ 80963 h 80963"/>
                <a:gd name="connsiteX0" fmla="*/ 123824 w 123824"/>
                <a:gd name="connsiteY0" fmla="*/ 2381 h 73819"/>
                <a:gd name="connsiteX1" fmla="*/ 0 w 123824"/>
                <a:gd name="connsiteY1" fmla="*/ 0 h 73819"/>
                <a:gd name="connsiteX2" fmla="*/ 2381 w 123824"/>
                <a:gd name="connsiteY2" fmla="*/ 47625 h 73819"/>
                <a:gd name="connsiteX3" fmla="*/ 57151 w 123824"/>
                <a:gd name="connsiteY3" fmla="*/ 73819 h 73819"/>
                <a:gd name="connsiteX0" fmla="*/ 217883 w 217883"/>
                <a:gd name="connsiteY0" fmla="*/ 0 h 94060"/>
                <a:gd name="connsiteX1" fmla="*/ 0 w 217883"/>
                <a:gd name="connsiteY1" fmla="*/ 20241 h 94060"/>
                <a:gd name="connsiteX2" fmla="*/ 2381 w 217883"/>
                <a:gd name="connsiteY2" fmla="*/ 67866 h 94060"/>
                <a:gd name="connsiteX3" fmla="*/ 57151 w 217883"/>
                <a:gd name="connsiteY3" fmla="*/ 94060 h 94060"/>
                <a:gd name="connsiteX0" fmla="*/ 223658 w 251044"/>
                <a:gd name="connsiteY0" fmla="*/ 0 h 94060"/>
                <a:gd name="connsiteX1" fmla="*/ 251044 w 251044"/>
                <a:gd name="connsiteY1" fmla="*/ 41673 h 94060"/>
                <a:gd name="connsiteX2" fmla="*/ 8156 w 251044"/>
                <a:gd name="connsiteY2" fmla="*/ 67866 h 94060"/>
                <a:gd name="connsiteX3" fmla="*/ 62926 w 251044"/>
                <a:gd name="connsiteY3" fmla="*/ 94060 h 94060"/>
                <a:gd name="connsiteX0" fmla="*/ 160732 w 188118"/>
                <a:gd name="connsiteY0" fmla="*/ 0 h 94060"/>
                <a:gd name="connsiteX1" fmla="*/ 188118 w 188118"/>
                <a:gd name="connsiteY1" fmla="*/ 41673 h 94060"/>
                <a:gd name="connsiteX2" fmla="*/ 0 w 188118"/>
                <a:gd name="connsiteY2" fmla="*/ 94060 h 94060"/>
                <a:gd name="connsiteX0" fmla="*/ 0 w 60178"/>
                <a:gd name="connsiteY0" fmla="*/ 3532 h 47486"/>
                <a:gd name="connsiteX1" fmla="*/ 27386 w 60178"/>
                <a:gd name="connsiteY1" fmla="*/ 45205 h 47486"/>
                <a:gd name="connsiteX2" fmla="*/ 50009 w 60178"/>
                <a:gd name="connsiteY2" fmla="*/ 1151 h 47486"/>
                <a:gd name="connsiteX0" fmla="*/ 0 w 50009"/>
                <a:gd name="connsiteY0" fmla="*/ 2381 h 44054"/>
                <a:gd name="connsiteX1" fmla="*/ 27386 w 50009"/>
                <a:gd name="connsiteY1" fmla="*/ 44054 h 44054"/>
                <a:gd name="connsiteX2" fmla="*/ 50009 w 50009"/>
                <a:gd name="connsiteY2" fmla="*/ 0 h 44054"/>
                <a:gd name="connsiteX0" fmla="*/ 0 w 46437"/>
                <a:gd name="connsiteY0" fmla="*/ 1190 h 44054"/>
                <a:gd name="connsiteX1" fmla="*/ 23814 w 46437"/>
                <a:gd name="connsiteY1" fmla="*/ 44054 h 44054"/>
                <a:gd name="connsiteX2" fmla="*/ 46437 w 46437"/>
                <a:gd name="connsiteY2" fmla="*/ 0 h 44054"/>
                <a:gd name="connsiteX0" fmla="*/ 0 w 46437"/>
                <a:gd name="connsiteY0" fmla="*/ 1190 h 46435"/>
                <a:gd name="connsiteX1" fmla="*/ 25005 w 46437"/>
                <a:gd name="connsiteY1" fmla="*/ 46435 h 46435"/>
                <a:gd name="connsiteX2" fmla="*/ 46437 w 46437"/>
                <a:gd name="connsiteY2" fmla="*/ 0 h 46435"/>
                <a:gd name="connsiteX0" fmla="*/ 0 w 50009"/>
                <a:gd name="connsiteY0" fmla="*/ 0 h 45245"/>
                <a:gd name="connsiteX1" fmla="*/ 25005 w 50009"/>
                <a:gd name="connsiteY1" fmla="*/ 45245 h 45245"/>
                <a:gd name="connsiteX2" fmla="*/ 50009 w 50009"/>
                <a:gd name="connsiteY2" fmla="*/ 1 h 4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09" h="45245">
                  <a:moveTo>
                    <a:pt x="0" y="0"/>
                  </a:moveTo>
                  <a:lnTo>
                    <a:pt x="25005" y="45245"/>
                  </a:lnTo>
                  <a:lnTo>
                    <a:pt x="50009" y="1"/>
                  </a:lnTo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9C237BCA-C387-48AB-96DF-05F0260DB48A}"/>
              </a:ext>
            </a:extLst>
          </p:cNvPr>
          <p:cNvCxnSpPr>
            <a:cxnSpLocks/>
            <a:stCxn id="219" idx="2"/>
          </p:cNvCxnSpPr>
          <p:nvPr/>
        </p:nvCxnSpPr>
        <p:spPr>
          <a:xfrm rot="10800000" flipV="1">
            <a:off x="8910201" y="5641900"/>
            <a:ext cx="162022" cy="146434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5F306B7F-3061-4022-8B75-0C24E2DD2601}"/>
              </a:ext>
            </a:extLst>
          </p:cNvPr>
          <p:cNvCxnSpPr>
            <a:cxnSpLocks/>
          </p:cNvCxnSpPr>
          <p:nvPr/>
        </p:nvCxnSpPr>
        <p:spPr>
          <a:xfrm flipH="1">
            <a:off x="8351035" y="5110485"/>
            <a:ext cx="713763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D5FE68FF-A1D3-469D-A487-19E66F385A95}"/>
              </a:ext>
            </a:extLst>
          </p:cNvPr>
          <p:cNvCxnSpPr>
            <a:cxnSpLocks/>
            <a:stCxn id="215" idx="2"/>
          </p:cNvCxnSpPr>
          <p:nvPr/>
        </p:nvCxnSpPr>
        <p:spPr>
          <a:xfrm flipH="1">
            <a:off x="8749907" y="5475519"/>
            <a:ext cx="322316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90529E8D-4AD9-40F6-A40A-193AD57C46D7}"/>
              </a:ext>
            </a:extLst>
          </p:cNvPr>
          <p:cNvCxnSpPr>
            <a:cxnSpLocks/>
          </p:cNvCxnSpPr>
          <p:nvPr/>
        </p:nvCxnSpPr>
        <p:spPr>
          <a:xfrm flipH="1">
            <a:off x="8345699" y="5177352"/>
            <a:ext cx="59058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Line 23">
            <a:extLst>
              <a:ext uri="{FF2B5EF4-FFF2-40B4-BE49-F238E27FC236}">
                <a16:creationId xmlns:a16="http://schemas.microsoft.com/office/drawing/2014/main" id="{BA907991-5CD8-44CB-A07F-0DC23C2A52BA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36045" y="5177615"/>
            <a:ext cx="53404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34B8D314-9B37-47CC-B945-ED0B330802A4}"/>
              </a:ext>
            </a:extLst>
          </p:cNvPr>
          <p:cNvCxnSpPr>
            <a:cxnSpLocks/>
          </p:cNvCxnSpPr>
          <p:nvPr/>
        </p:nvCxnSpPr>
        <p:spPr>
          <a:xfrm>
            <a:off x="9192000" y="5110730"/>
            <a:ext cx="9116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Line 23">
            <a:extLst>
              <a:ext uri="{FF2B5EF4-FFF2-40B4-BE49-F238E27FC236}">
                <a16:creationId xmlns:a16="http://schemas.microsoft.com/office/drawing/2014/main" id="{D0A93932-1F20-4A9F-875A-A4E5C1E081C7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8442797" y="5418874"/>
            <a:ext cx="5188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Line 23">
            <a:extLst>
              <a:ext uri="{FF2B5EF4-FFF2-40B4-BE49-F238E27FC236}">
                <a16:creationId xmlns:a16="http://schemas.microsoft.com/office/drawing/2014/main" id="{36F0D636-A065-4FCA-A4B5-5B68A572D36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74092" y="5110887"/>
            <a:ext cx="38371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23">
            <a:extLst>
              <a:ext uri="{FF2B5EF4-FFF2-40B4-BE49-F238E27FC236}">
                <a16:creationId xmlns:a16="http://schemas.microsoft.com/office/drawing/2014/main" id="{8AFC8A42-00E1-4FD3-A01F-EA07E8FF75A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482221" y="5247766"/>
            <a:ext cx="28396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BA789370-6025-4D3D-B0B8-683FD2EBB734}"/>
              </a:ext>
            </a:extLst>
          </p:cNvPr>
          <p:cNvCxnSpPr>
            <a:cxnSpLocks/>
          </p:cNvCxnSpPr>
          <p:nvPr/>
        </p:nvCxnSpPr>
        <p:spPr>
          <a:xfrm>
            <a:off x="8350146" y="5248582"/>
            <a:ext cx="408063" cy="226773"/>
          </a:xfrm>
          <a:prstGeom prst="bentConnector3">
            <a:avLst>
              <a:gd name="adj1" fmla="val 96318"/>
            </a:avLst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144D809-6194-4AAD-ADF8-E5EE5D991EA6}"/>
              </a:ext>
            </a:extLst>
          </p:cNvPr>
          <p:cNvCxnSpPr>
            <a:cxnSpLocks/>
          </p:cNvCxnSpPr>
          <p:nvPr/>
        </p:nvCxnSpPr>
        <p:spPr>
          <a:xfrm>
            <a:off x="8910638" y="5996981"/>
            <a:ext cx="0" cy="12615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E0EC2DCF-05E3-4A69-8CA3-7282B75DB82E}"/>
              </a:ext>
            </a:extLst>
          </p:cNvPr>
          <p:cNvCxnSpPr>
            <a:cxnSpLocks/>
          </p:cNvCxnSpPr>
          <p:nvPr/>
        </p:nvCxnSpPr>
        <p:spPr>
          <a:xfrm flipH="1">
            <a:off x="8685167" y="6116402"/>
            <a:ext cx="229766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47AEE1B9-CBD5-4AB5-AF66-0584B6E37AC4}"/>
              </a:ext>
            </a:extLst>
          </p:cNvPr>
          <p:cNvCxnSpPr>
            <a:cxnSpLocks/>
          </p:cNvCxnSpPr>
          <p:nvPr/>
        </p:nvCxnSpPr>
        <p:spPr>
          <a:xfrm flipH="1">
            <a:off x="8375405" y="5418022"/>
            <a:ext cx="30828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B41AC459-833F-4D79-B54E-331BE47CA952}"/>
              </a:ext>
            </a:extLst>
          </p:cNvPr>
          <p:cNvSpPr txBox="1"/>
          <p:nvPr/>
        </p:nvSpPr>
        <p:spPr>
          <a:xfrm>
            <a:off x="9300683" y="5100643"/>
            <a:ext cx="12993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18F90980-9413-4AB7-8946-7EF80E939B35}"/>
              </a:ext>
            </a:extLst>
          </p:cNvPr>
          <p:cNvSpPr txBox="1"/>
          <p:nvPr/>
        </p:nvSpPr>
        <p:spPr>
          <a:xfrm>
            <a:off x="8929074" y="5315421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42974CD0-190D-4E33-9A23-40AF3E4CF491}"/>
              </a:ext>
            </a:extLst>
          </p:cNvPr>
          <p:cNvSpPr txBox="1"/>
          <p:nvPr/>
        </p:nvSpPr>
        <p:spPr>
          <a:xfrm>
            <a:off x="8970580" y="5665983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2C0981AB-8833-4E03-9440-890192943815}"/>
              </a:ext>
            </a:extLst>
          </p:cNvPr>
          <p:cNvCxnSpPr>
            <a:cxnSpLocks/>
          </p:cNvCxnSpPr>
          <p:nvPr/>
        </p:nvCxnSpPr>
        <p:spPr>
          <a:xfrm>
            <a:off x="9279609" y="5108816"/>
            <a:ext cx="0" cy="119564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AA45FB3-122F-4262-91C9-441E3E30783C}"/>
              </a:ext>
            </a:extLst>
          </p:cNvPr>
          <p:cNvCxnSpPr>
            <a:cxnSpLocks/>
          </p:cNvCxnSpPr>
          <p:nvPr/>
        </p:nvCxnSpPr>
        <p:spPr>
          <a:xfrm flipV="1">
            <a:off x="9392429" y="5478020"/>
            <a:ext cx="398865" cy="1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CE9A0C48-7B78-4ABC-A9B9-AE538755285D}"/>
              </a:ext>
            </a:extLst>
          </p:cNvPr>
          <p:cNvCxnSpPr>
            <a:cxnSpLocks/>
          </p:cNvCxnSpPr>
          <p:nvPr/>
        </p:nvCxnSpPr>
        <p:spPr>
          <a:xfrm>
            <a:off x="8930504" y="5172115"/>
            <a:ext cx="0" cy="5626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C2E7E78-ECD9-474C-A9D9-F03FFFB9451A}"/>
              </a:ext>
            </a:extLst>
          </p:cNvPr>
          <p:cNvCxnSpPr>
            <a:cxnSpLocks/>
          </p:cNvCxnSpPr>
          <p:nvPr/>
        </p:nvCxnSpPr>
        <p:spPr>
          <a:xfrm flipH="1">
            <a:off x="8927170" y="5223890"/>
            <a:ext cx="35799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2A00AD30-489E-4ABA-8AC5-E58BEE79EBFF}"/>
              </a:ext>
            </a:extLst>
          </p:cNvPr>
          <p:cNvCxnSpPr>
            <a:stCxn id="219" idx="6"/>
          </p:cNvCxnSpPr>
          <p:nvPr/>
        </p:nvCxnSpPr>
        <p:spPr>
          <a:xfrm flipV="1">
            <a:off x="9192651" y="5640644"/>
            <a:ext cx="264847" cy="1257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87382695-9CAD-4AE4-A120-8915C1B9BCAD}"/>
              </a:ext>
            </a:extLst>
          </p:cNvPr>
          <p:cNvCxnSpPr>
            <a:cxnSpLocks/>
          </p:cNvCxnSpPr>
          <p:nvPr/>
        </p:nvCxnSpPr>
        <p:spPr>
          <a:xfrm flipV="1">
            <a:off x="8683685" y="5416929"/>
            <a:ext cx="0" cy="70556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FD96DA19-D4C9-4CA1-8B8C-C9E956D14CB3}"/>
              </a:ext>
            </a:extLst>
          </p:cNvPr>
          <p:cNvSpPr txBox="1"/>
          <p:nvPr/>
        </p:nvSpPr>
        <p:spPr>
          <a:xfrm>
            <a:off x="8774796" y="6170376"/>
            <a:ext cx="38792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IT seperator</a:t>
            </a:r>
            <a:endParaRPr lang="en-US" sz="600" b="1" dirty="0" err="1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0CBF0331-D862-4492-973D-7573542DAAF7}"/>
              </a:ext>
            </a:extLst>
          </p:cNvPr>
          <p:cNvSpPr txBox="1"/>
          <p:nvPr/>
        </p:nvSpPr>
        <p:spPr>
          <a:xfrm>
            <a:off x="9094993" y="6022231"/>
            <a:ext cx="277320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b="1" dirty="0"/>
              <a:t>HP valve</a:t>
            </a:r>
            <a:endParaRPr lang="en-US" sz="600" b="1" dirty="0" err="1"/>
          </a:p>
        </p:txBody>
      </p:sp>
      <p:pic>
        <p:nvPicPr>
          <p:cNvPr id="263" name="Picture 262">
            <a:extLst>
              <a:ext uri="{FF2B5EF4-FFF2-40B4-BE49-F238E27FC236}">
                <a16:creationId xmlns:a16="http://schemas.microsoft.com/office/drawing/2014/main" id="{2696D195-6EAD-40F5-A683-40B7D3B14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164" y="1599223"/>
            <a:ext cx="98612" cy="487680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C1CF9774-D711-4D31-B9C2-55AC1FCD2A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2910" y="1622669"/>
            <a:ext cx="98612" cy="487680"/>
          </a:xfrm>
          <a:prstGeom prst="rect">
            <a:avLst/>
          </a:prstGeom>
        </p:spPr>
      </p:pic>
      <p:sp>
        <p:nvSpPr>
          <p:cNvPr id="266" name="TextBox 265">
            <a:extLst>
              <a:ext uri="{FF2B5EF4-FFF2-40B4-BE49-F238E27FC236}">
                <a16:creationId xmlns:a16="http://schemas.microsoft.com/office/drawing/2014/main" id="{40A3496C-29C5-4789-A461-A27EEC80BA1D}"/>
              </a:ext>
            </a:extLst>
          </p:cNvPr>
          <p:cNvSpPr txBox="1"/>
          <p:nvPr/>
        </p:nvSpPr>
        <p:spPr>
          <a:xfrm>
            <a:off x="1813169" y="2933212"/>
            <a:ext cx="164147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b="1" dirty="0"/>
              <a:t>1) Industrial valves (2 temp. Levels, LT)</a:t>
            </a:r>
            <a:endParaRPr lang="en-US" sz="800" b="1" dirty="0" err="1"/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D01143A6-3E06-4104-87E6-5B4AEBD725F8}"/>
              </a:ext>
            </a:extLst>
          </p:cNvPr>
          <p:cNvCxnSpPr>
            <a:cxnSpLocks/>
          </p:cNvCxnSpPr>
          <p:nvPr/>
        </p:nvCxnSpPr>
        <p:spPr>
          <a:xfrm flipH="1">
            <a:off x="8089494" y="1150445"/>
            <a:ext cx="274939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1F55186-89C3-4BA8-8B7C-DE89BA8D3977}"/>
              </a:ext>
            </a:extLst>
          </p:cNvPr>
          <p:cNvCxnSpPr>
            <a:cxnSpLocks/>
          </p:cNvCxnSpPr>
          <p:nvPr/>
        </p:nvCxnSpPr>
        <p:spPr>
          <a:xfrm flipH="1">
            <a:off x="8114894" y="2509345"/>
            <a:ext cx="306689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607B7136-18B8-465E-8A06-E99F5CCAF892}"/>
              </a:ext>
            </a:extLst>
          </p:cNvPr>
          <p:cNvCxnSpPr>
            <a:cxnSpLocks/>
          </p:cNvCxnSpPr>
          <p:nvPr/>
        </p:nvCxnSpPr>
        <p:spPr>
          <a:xfrm flipH="1">
            <a:off x="8102194" y="5252545"/>
            <a:ext cx="268589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C887EEA4-07C9-43C4-92BD-390E78E5E12E}"/>
              </a:ext>
            </a:extLst>
          </p:cNvPr>
          <p:cNvCxnSpPr>
            <a:cxnSpLocks/>
          </p:cNvCxnSpPr>
          <p:nvPr/>
        </p:nvCxnSpPr>
        <p:spPr>
          <a:xfrm flipH="1">
            <a:off x="7264495" y="1594945"/>
            <a:ext cx="828418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B1A7116-F66A-44E0-ADA4-8B2273DF4A93}"/>
              </a:ext>
            </a:extLst>
          </p:cNvPr>
          <p:cNvCxnSpPr>
            <a:cxnSpLocks/>
          </p:cNvCxnSpPr>
          <p:nvPr/>
        </p:nvCxnSpPr>
        <p:spPr>
          <a:xfrm flipV="1">
            <a:off x="8086564" y="1149350"/>
            <a:ext cx="0" cy="410210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3E657FC-FBAD-45DD-BBAA-2698F6EB4D82}"/>
              </a:ext>
            </a:extLst>
          </p:cNvPr>
          <p:cNvCxnSpPr>
            <a:cxnSpLocks/>
          </p:cNvCxnSpPr>
          <p:nvPr/>
        </p:nvCxnSpPr>
        <p:spPr>
          <a:xfrm flipH="1">
            <a:off x="8165694" y="3887295"/>
            <a:ext cx="287639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40237DA4-35AC-46C2-AFAB-463074518DBA}"/>
              </a:ext>
            </a:extLst>
          </p:cNvPr>
          <p:cNvCxnSpPr>
            <a:cxnSpLocks/>
          </p:cNvCxnSpPr>
          <p:nvPr/>
        </p:nvCxnSpPr>
        <p:spPr>
          <a:xfrm flipH="1">
            <a:off x="7913404" y="1328693"/>
            <a:ext cx="1143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10EA03F-E48E-4CD1-BE30-554BBFE0DA36}"/>
              </a:ext>
            </a:extLst>
          </p:cNvPr>
          <p:cNvCxnSpPr>
            <a:cxnSpLocks/>
          </p:cNvCxnSpPr>
          <p:nvPr/>
        </p:nvCxnSpPr>
        <p:spPr>
          <a:xfrm flipH="1">
            <a:off x="7911693" y="5418093"/>
            <a:ext cx="50165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EF3370CF-2711-4E7D-89DF-17E1EDF28A27}"/>
              </a:ext>
            </a:extLst>
          </p:cNvPr>
          <p:cNvCxnSpPr>
            <a:cxnSpLocks/>
          </p:cNvCxnSpPr>
          <p:nvPr/>
        </p:nvCxnSpPr>
        <p:spPr>
          <a:xfrm flipV="1">
            <a:off x="7915497" y="1644651"/>
            <a:ext cx="0" cy="377825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E99E2A50-49D2-4475-9749-43E798C952A8}"/>
              </a:ext>
            </a:extLst>
          </p:cNvPr>
          <p:cNvCxnSpPr>
            <a:cxnSpLocks/>
          </p:cNvCxnSpPr>
          <p:nvPr/>
        </p:nvCxnSpPr>
        <p:spPr>
          <a:xfrm flipH="1">
            <a:off x="7910228" y="2678068"/>
            <a:ext cx="1143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CC78BC7F-0FE3-42A2-824E-84980A7203B2}"/>
              </a:ext>
            </a:extLst>
          </p:cNvPr>
          <p:cNvCxnSpPr>
            <a:cxnSpLocks/>
          </p:cNvCxnSpPr>
          <p:nvPr/>
        </p:nvCxnSpPr>
        <p:spPr>
          <a:xfrm flipH="1">
            <a:off x="7913403" y="4059193"/>
            <a:ext cx="1143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DB4D20AB-4CAC-4C73-80E7-4C6F466FAF06}"/>
              </a:ext>
            </a:extLst>
          </p:cNvPr>
          <p:cNvCxnSpPr>
            <a:cxnSpLocks/>
          </p:cNvCxnSpPr>
          <p:nvPr/>
        </p:nvCxnSpPr>
        <p:spPr>
          <a:xfrm flipH="1" flipV="1">
            <a:off x="7916580" y="1320800"/>
            <a:ext cx="1" cy="22225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DD469857-71AA-406D-815A-AEB657055179}"/>
              </a:ext>
            </a:extLst>
          </p:cNvPr>
          <p:cNvCxnSpPr>
            <a:cxnSpLocks/>
          </p:cNvCxnSpPr>
          <p:nvPr/>
        </p:nvCxnSpPr>
        <p:spPr>
          <a:xfrm flipH="1">
            <a:off x="7274021" y="1836693"/>
            <a:ext cx="645733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BDA666CB-C9C2-4593-8CB6-647BC5875332}"/>
              </a:ext>
            </a:extLst>
          </p:cNvPr>
          <p:cNvCxnSpPr>
            <a:cxnSpLocks/>
          </p:cNvCxnSpPr>
          <p:nvPr/>
        </p:nvCxnSpPr>
        <p:spPr>
          <a:xfrm flipH="1">
            <a:off x="7690379" y="1082555"/>
            <a:ext cx="59058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1EDE080B-E255-4096-90A8-825DE17DB949}"/>
              </a:ext>
            </a:extLst>
          </p:cNvPr>
          <p:cNvCxnSpPr>
            <a:cxnSpLocks/>
          </p:cNvCxnSpPr>
          <p:nvPr/>
        </p:nvCxnSpPr>
        <p:spPr>
          <a:xfrm flipH="1">
            <a:off x="8130768" y="2439868"/>
            <a:ext cx="116858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C1813840-D84D-4AF1-B72B-349FE2C80CFE}"/>
              </a:ext>
            </a:extLst>
          </p:cNvPr>
          <p:cNvCxnSpPr>
            <a:cxnSpLocks/>
          </p:cNvCxnSpPr>
          <p:nvPr/>
        </p:nvCxnSpPr>
        <p:spPr>
          <a:xfrm flipH="1">
            <a:off x="7954557" y="2439869"/>
            <a:ext cx="9304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6C85D368-C7B3-4DDA-941C-BE0E15C2159A}"/>
              </a:ext>
            </a:extLst>
          </p:cNvPr>
          <p:cNvCxnSpPr>
            <a:cxnSpLocks/>
          </p:cNvCxnSpPr>
          <p:nvPr/>
        </p:nvCxnSpPr>
        <p:spPr>
          <a:xfrm flipH="1">
            <a:off x="7702143" y="2439869"/>
            <a:ext cx="164484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B9DC4407-BAFD-4356-BE15-86109636D75B}"/>
              </a:ext>
            </a:extLst>
          </p:cNvPr>
          <p:cNvCxnSpPr>
            <a:cxnSpLocks/>
          </p:cNvCxnSpPr>
          <p:nvPr/>
        </p:nvCxnSpPr>
        <p:spPr>
          <a:xfrm flipV="1">
            <a:off x="7697382" y="1081091"/>
            <a:ext cx="0" cy="43338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92D472CF-2359-4880-BFF7-E668786F69DC}"/>
              </a:ext>
            </a:extLst>
          </p:cNvPr>
          <p:cNvCxnSpPr>
            <a:cxnSpLocks/>
          </p:cNvCxnSpPr>
          <p:nvPr/>
        </p:nvCxnSpPr>
        <p:spPr>
          <a:xfrm flipV="1">
            <a:off x="7697382" y="1638304"/>
            <a:ext cx="0" cy="16668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DB68EFDF-68CA-409D-BBA0-882D1E7E519A}"/>
              </a:ext>
            </a:extLst>
          </p:cNvPr>
          <p:cNvCxnSpPr>
            <a:cxnSpLocks/>
          </p:cNvCxnSpPr>
          <p:nvPr/>
        </p:nvCxnSpPr>
        <p:spPr>
          <a:xfrm flipV="1">
            <a:off x="7697382" y="1876429"/>
            <a:ext cx="0" cy="3314697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DC01DD28-CE20-4C23-9565-CE56906DBCF1}"/>
              </a:ext>
            </a:extLst>
          </p:cNvPr>
          <p:cNvCxnSpPr>
            <a:cxnSpLocks/>
          </p:cNvCxnSpPr>
          <p:nvPr/>
        </p:nvCxnSpPr>
        <p:spPr>
          <a:xfrm flipH="1">
            <a:off x="8135531" y="3816230"/>
            <a:ext cx="116858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7B5B8825-C08C-4395-BDEA-ADD180F3BE81}"/>
              </a:ext>
            </a:extLst>
          </p:cNvPr>
          <p:cNvCxnSpPr>
            <a:cxnSpLocks/>
          </p:cNvCxnSpPr>
          <p:nvPr/>
        </p:nvCxnSpPr>
        <p:spPr>
          <a:xfrm flipH="1">
            <a:off x="7959320" y="3816231"/>
            <a:ext cx="9304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865C5B68-7694-4F1E-82A2-C690BAA01E34}"/>
              </a:ext>
            </a:extLst>
          </p:cNvPr>
          <p:cNvCxnSpPr>
            <a:cxnSpLocks/>
          </p:cNvCxnSpPr>
          <p:nvPr/>
        </p:nvCxnSpPr>
        <p:spPr>
          <a:xfrm flipH="1">
            <a:off x="7706906" y="3816231"/>
            <a:ext cx="164484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4361D7F8-A3E5-4FF1-AFE2-1D3A377B6477}"/>
              </a:ext>
            </a:extLst>
          </p:cNvPr>
          <p:cNvCxnSpPr>
            <a:cxnSpLocks/>
          </p:cNvCxnSpPr>
          <p:nvPr/>
        </p:nvCxnSpPr>
        <p:spPr>
          <a:xfrm flipH="1">
            <a:off x="8126006" y="5178305"/>
            <a:ext cx="116858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9F0A6992-D422-4BDE-820A-F5F9AEEB4311}"/>
              </a:ext>
            </a:extLst>
          </p:cNvPr>
          <p:cNvCxnSpPr>
            <a:cxnSpLocks/>
          </p:cNvCxnSpPr>
          <p:nvPr/>
        </p:nvCxnSpPr>
        <p:spPr>
          <a:xfrm flipH="1">
            <a:off x="7949795" y="5178306"/>
            <a:ext cx="93045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B13A8FFE-F055-40C6-A062-9950E3A46F8F}"/>
              </a:ext>
            </a:extLst>
          </p:cNvPr>
          <p:cNvCxnSpPr>
            <a:cxnSpLocks/>
          </p:cNvCxnSpPr>
          <p:nvPr/>
        </p:nvCxnSpPr>
        <p:spPr>
          <a:xfrm flipH="1">
            <a:off x="7697381" y="5178306"/>
            <a:ext cx="164484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1476CB9-7BD3-4538-B91C-33B7BDE3C5A5}"/>
              </a:ext>
            </a:extLst>
          </p:cNvPr>
          <p:cNvCxnSpPr>
            <a:cxnSpLocks/>
          </p:cNvCxnSpPr>
          <p:nvPr/>
        </p:nvCxnSpPr>
        <p:spPr>
          <a:xfrm flipH="1">
            <a:off x="7263701" y="1511180"/>
            <a:ext cx="443206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F0990AC4-DF0D-44BA-870D-5C021528FDE3}"/>
              </a:ext>
            </a:extLst>
          </p:cNvPr>
          <p:cNvCxnSpPr>
            <a:cxnSpLocks/>
          </p:cNvCxnSpPr>
          <p:nvPr/>
        </p:nvCxnSpPr>
        <p:spPr>
          <a:xfrm flipV="1">
            <a:off x="9781769" y="936627"/>
            <a:ext cx="0" cy="4540248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4D0EAE25-0E85-48FE-81DE-0926836AB52E}"/>
              </a:ext>
            </a:extLst>
          </p:cNvPr>
          <p:cNvCxnSpPr>
            <a:cxnSpLocks/>
          </p:cNvCxnSpPr>
          <p:nvPr/>
        </p:nvCxnSpPr>
        <p:spPr>
          <a:xfrm flipH="1">
            <a:off x="9438870" y="2730502"/>
            <a:ext cx="342898" cy="1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B96AC4AA-F37F-47FE-9DF2-672A4AC3186C}"/>
              </a:ext>
            </a:extLst>
          </p:cNvPr>
          <p:cNvCxnSpPr>
            <a:cxnSpLocks/>
          </p:cNvCxnSpPr>
          <p:nvPr/>
        </p:nvCxnSpPr>
        <p:spPr>
          <a:xfrm flipH="1">
            <a:off x="9429345" y="4111627"/>
            <a:ext cx="342898" cy="1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>
            <a:extLst>
              <a:ext uri="{FF2B5EF4-FFF2-40B4-BE49-F238E27FC236}">
                <a16:creationId xmlns:a16="http://schemas.microsoft.com/office/drawing/2014/main" id="{B62D98CD-4388-4943-91B3-850369AC1567}"/>
              </a:ext>
            </a:extLst>
          </p:cNvPr>
          <p:cNvSpPr/>
          <p:nvPr/>
        </p:nvSpPr>
        <p:spPr>
          <a:xfrm>
            <a:off x="1668096" y="882650"/>
            <a:ext cx="4321224" cy="224917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769BAFDB-7169-487F-8FD5-29A812C710B1}"/>
              </a:ext>
            </a:extLst>
          </p:cNvPr>
          <p:cNvCxnSpPr>
            <a:cxnSpLocks/>
          </p:cNvCxnSpPr>
          <p:nvPr/>
        </p:nvCxnSpPr>
        <p:spPr>
          <a:xfrm flipH="1">
            <a:off x="8137622" y="2365697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78BFA13E-D909-47F1-87F1-E3BD62F46734}"/>
              </a:ext>
            </a:extLst>
          </p:cNvPr>
          <p:cNvCxnSpPr>
            <a:cxnSpLocks/>
          </p:cNvCxnSpPr>
          <p:nvPr/>
        </p:nvCxnSpPr>
        <p:spPr>
          <a:xfrm flipH="1">
            <a:off x="7959822" y="2364110"/>
            <a:ext cx="82548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E70BECD2-7647-494D-8B81-7300885B7AF8}"/>
              </a:ext>
            </a:extLst>
          </p:cNvPr>
          <p:cNvCxnSpPr>
            <a:cxnSpLocks/>
          </p:cNvCxnSpPr>
          <p:nvPr/>
        </p:nvCxnSpPr>
        <p:spPr>
          <a:xfrm flipH="1">
            <a:off x="7740747" y="2370460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04DFB7C0-D37A-44AE-BB1E-7E8BDF17CD4F}"/>
              </a:ext>
            </a:extLst>
          </p:cNvPr>
          <p:cNvCxnSpPr>
            <a:cxnSpLocks/>
          </p:cNvCxnSpPr>
          <p:nvPr/>
        </p:nvCxnSpPr>
        <p:spPr>
          <a:xfrm flipH="1">
            <a:off x="7555010" y="2370460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7CE2360-7BDC-4326-B4AF-5D869BA35AF0}"/>
              </a:ext>
            </a:extLst>
          </p:cNvPr>
          <p:cNvCxnSpPr>
            <a:cxnSpLocks/>
          </p:cNvCxnSpPr>
          <p:nvPr/>
        </p:nvCxnSpPr>
        <p:spPr>
          <a:xfrm>
            <a:off x="7548659" y="1012826"/>
            <a:ext cx="1" cy="419099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36DA003E-DDEB-4940-BB12-D2F71CE16580}"/>
              </a:ext>
            </a:extLst>
          </p:cNvPr>
          <p:cNvCxnSpPr>
            <a:cxnSpLocks/>
          </p:cNvCxnSpPr>
          <p:nvPr/>
        </p:nvCxnSpPr>
        <p:spPr>
          <a:xfrm flipH="1">
            <a:off x="7266083" y="1423987"/>
            <a:ext cx="284162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21954E03-05DA-4147-8DB8-4A0AF0684D93}"/>
              </a:ext>
            </a:extLst>
          </p:cNvPr>
          <p:cNvCxnSpPr>
            <a:cxnSpLocks/>
          </p:cNvCxnSpPr>
          <p:nvPr/>
        </p:nvCxnSpPr>
        <p:spPr>
          <a:xfrm flipH="1">
            <a:off x="8137622" y="3746822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9EB9FEF-C683-4680-A889-786829A59005}"/>
              </a:ext>
            </a:extLst>
          </p:cNvPr>
          <p:cNvCxnSpPr>
            <a:cxnSpLocks/>
          </p:cNvCxnSpPr>
          <p:nvPr/>
        </p:nvCxnSpPr>
        <p:spPr>
          <a:xfrm flipH="1">
            <a:off x="7959822" y="3745235"/>
            <a:ext cx="82548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3102764F-4B75-44E5-BF03-712F15BC7E14}"/>
              </a:ext>
            </a:extLst>
          </p:cNvPr>
          <p:cNvCxnSpPr>
            <a:cxnSpLocks/>
          </p:cNvCxnSpPr>
          <p:nvPr/>
        </p:nvCxnSpPr>
        <p:spPr>
          <a:xfrm flipH="1">
            <a:off x="7740747" y="3751585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4B50A613-1340-4990-B3C3-353A241D5C5F}"/>
              </a:ext>
            </a:extLst>
          </p:cNvPr>
          <p:cNvCxnSpPr>
            <a:cxnSpLocks/>
          </p:cNvCxnSpPr>
          <p:nvPr/>
        </p:nvCxnSpPr>
        <p:spPr>
          <a:xfrm flipH="1">
            <a:off x="7555010" y="3751585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EC78CE5E-EBEF-4461-BD57-B321B9724771}"/>
              </a:ext>
            </a:extLst>
          </p:cNvPr>
          <p:cNvCxnSpPr>
            <a:cxnSpLocks/>
          </p:cNvCxnSpPr>
          <p:nvPr/>
        </p:nvCxnSpPr>
        <p:spPr>
          <a:xfrm flipH="1">
            <a:off x="8131272" y="5115247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CE2FF561-29AD-4B80-97A8-E1259525A0F8}"/>
              </a:ext>
            </a:extLst>
          </p:cNvPr>
          <p:cNvCxnSpPr>
            <a:cxnSpLocks/>
          </p:cNvCxnSpPr>
          <p:nvPr/>
        </p:nvCxnSpPr>
        <p:spPr>
          <a:xfrm flipH="1">
            <a:off x="7953472" y="5113660"/>
            <a:ext cx="82548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3C59D9B9-9569-4DFF-AD26-702CDE0B70C7}"/>
              </a:ext>
            </a:extLst>
          </p:cNvPr>
          <p:cNvCxnSpPr>
            <a:cxnSpLocks/>
          </p:cNvCxnSpPr>
          <p:nvPr/>
        </p:nvCxnSpPr>
        <p:spPr>
          <a:xfrm flipH="1">
            <a:off x="7734397" y="5120010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98DC8D32-FE96-47AE-AAFF-7F37553945EA}"/>
              </a:ext>
            </a:extLst>
          </p:cNvPr>
          <p:cNvCxnSpPr>
            <a:cxnSpLocks/>
          </p:cNvCxnSpPr>
          <p:nvPr/>
        </p:nvCxnSpPr>
        <p:spPr>
          <a:xfrm flipH="1">
            <a:off x="7548660" y="5120010"/>
            <a:ext cx="101599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61567713-9A7B-44BB-92A7-F2A3CD4BA78C}"/>
              </a:ext>
            </a:extLst>
          </p:cNvPr>
          <p:cNvCxnSpPr>
            <a:cxnSpLocks/>
          </p:cNvCxnSpPr>
          <p:nvPr/>
        </p:nvCxnSpPr>
        <p:spPr>
          <a:xfrm>
            <a:off x="7556596" y="1870076"/>
            <a:ext cx="0" cy="3254375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E6E5BAD3-A949-4C0D-947E-6E5FF331AF33}"/>
              </a:ext>
            </a:extLst>
          </p:cNvPr>
          <p:cNvCxnSpPr>
            <a:cxnSpLocks/>
          </p:cNvCxnSpPr>
          <p:nvPr/>
        </p:nvCxnSpPr>
        <p:spPr>
          <a:xfrm>
            <a:off x="7553421" y="1631951"/>
            <a:ext cx="0" cy="174625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B92171DF-9FD9-4B12-AE65-3E817BDD9BFA}"/>
              </a:ext>
            </a:extLst>
          </p:cNvPr>
          <p:cNvSpPr/>
          <p:nvPr/>
        </p:nvSpPr>
        <p:spPr>
          <a:xfrm>
            <a:off x="1578709" y="828432"/>
            <a:ext cx="8972061" cy="55176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pic>
        <p:nvPicPr>
          <p:cNvPr id="333" name="Picture 332">
            <a:extLst>
              <a:ext uri="{FF2B5EF4-FFF2-40B4-BE49-F238E27FC236}">
                <a16:creationId xmlns:a16="http://schemas.microsoft.com/office/drawing/2014/main" id="{1482C819-5D11-4206-98DC-227543CAF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95" y="1919032"/>
            <a:ext cx="486719" cy="259726"/>
          </a:xfrm>
          <a:prstGeom prst="rect">
            <a:avLst/>
          </a:prstGeom>
        </p:spPr>
      </p:pic>
      <p:pic>
        <p:nvPicPr>
          <p:cNvPr id="334" name="Picture 333">
            <a:extLst>
              <a:ext uri="{FF2B5EF4-FFF2-40B4-BE49-F238E27FC236}">
                <a16:creationId xmlns:a16="http://schemas.microsoft.com/office/drawing/2014/main" id="{0B9A9B48-5EED-45F9-9068-46CB21766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2940" y="3129347"/>
            <a:ext cx="486719" cy="259726"/>
          </a:xfrm>
          <a:prstGeom prst="rect">
            <a:avLst/>
          </a:prstGeom>
        </p:spPr>
      </p:pic>
      <p:pic>
        <p:nvPicPr>
          <p:cNvPr id="335" name="Picture 334">
            <a:extLst>
              <a:ext uri="{FF2B5EF4-FFF2-40B4-BE49-F238E27FC236}">
                <a16:creationId xmlns:a16="http://schemas.microsoft.com/office/drawing/2014/main" id="{2AF84705-7B5F-4A58-8F1F-98308A6008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6492" y="4268262"/>
            <a:ext cx="486719" cy="259726"/>
          </a:xfrm>
          <a:prstGeom prst="rect">
            <a:avLst/>
          </a:prstGeom>
        </p:spPr>
      </p:pic>
      <p:pic>
        <p:nvPicPr>
          <p:cNvPr id="336" name="Picture 335">
            <a:extLst>
              <a:ext uri="{FF2B5EF4-FFF2-40B4-BE49-F238E27FC236}">
                <a16:creationId xmlns:a16="http://schemas.microsoft.com/office/drawing/2014/main" id="{F209DD3A-956A-4AE2-8715-CDFD7E462E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2940" y="5492855"/>
            <a:ext cx="486719" cy="259726"/>
          </a:xfrm>
          <a:prstGeom prst="rect">
            <a:avLst/>
          </a:prstGeom>
        </p:spPr>
      </p:pic>
      <p:cxnSp>
        <p:nvCxnSpPr>
          <p:cNvPr id="337" name="Connector: Elbow 336">
            <a:extLst>
              <a:ext uri="{FF2B5EF4-FFF2-40B4-BE49-F238E27FC236}">
                <a16:creationId xmlns:a16="http://schemas.microsoft.com/office/drawing/2014/main" id="{AF5832D9-A9FA-4007-84B4-918123625319}"/>
              </a:ext>
            </a:extLst>
          </p:cNvPr>
          <p:cNvCxnSpPr>
            <a:stCxn id="333" idx="1"/>
            <a:endCxn id="336" idx="1"/>
          </p:cNvCxnSpPr>
          <p:nvPr/>
        </p:nvCxnSpPr>
        <p:spPr>
          <a:xfrm rot="10800000" flipV="1">
            <a:off x="6962941" y="2048895"/>
            <a:ext cx="10655" cy="3573823"/>
          </a:xfrm>
          <a:prstGeom prst="bentConnector3">
            <a:avLst>
              <a:gd name="adj1" fmla="val 1205007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BB57BE3D-D9BE-45FC-812F-24573EF20198}"/>
              </a:ext>
            </a:extLst>
          </p:cNvPr>
          <p:cNvCxnSpPr>
            <a:cxnSpLocks/>
            <a:endCxn id="334" idx="1"/>
          </p:cNvCxnSpPr>
          <p:nvPr/>
        </p:nvCxnSpPr>
        <p:spPr>
          <a:xfrm>
            <a:off x="6846133" y="3259210"/>
            <a:ext cx="11680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79A143A7-7428-4712-A45C-26B725B6631E}"/>
              </a:ext>
            </a:extLst>
          </p:cNvPr>
          <p:cNvCxnSpPr>
            <a:cxnSpLocks/>
          </p:cNvCxnSpPr>
          <p:nvPr/>
        </p:nvCxnSpPr>
        <p:spPr>
          <a:xfrm>
            <a:off x="6848297" y="4405763"/>
            <a:ext cx="11680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5FE7513A-8622-4827-821B-D6E109AD2FC4}"/>
              </a:ext>
            </a:extLst>
          </p:cNvPr>
          <p:cNvSpPr txBox="1"/>
          <p:nvPr/>
        </p:nvSpPr>
        <p:spPr>
          <a:xfrm>
            <a:off x="6997916" y="2189693"/>
            <a:ext cx="36869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dirty="0"/>
              <a:t>AK-PC 782A</a:t>
            </a:r>
            <a:endParaRPr lang="en-US" sz="600" dirty="0" err="1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2462DF7D-EAC1-46BD-90F2-2545E9F33129}"/>
              </a:ext>
            </a:extLst>
          </p:cNvPr>
          <p:cNvSpPr txBox="1"/>
          <p:nvPr/>
        </p:nvSpPr>
        <p:spPr>
          <a:xfrm>
            <a:off x="7003688" y="3381934"/>
            <a:ext cx="36869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dirty="0"/>
              <a:t>AK-PC 782A</a:t>
            </a:r>
            <a:endParaRPr lang="en-US" sz="600" dirty="0" err="1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8591E14-278D-439F-B0F7-6C552F4E3497}"/>
              </a:ext>
            </a:extLst>
          </p:cNvPr>
          <p:cNvSpPr txBox="1"/>
          <p:nvPr/>
        </p:nvSpPr>
        <p:spPr>
          <a:xfrm>
            <a:off x="6998638" y="4521235"/>
            <a:ext cx="36869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dirty="0"/>
              <a:t>AK-PC 782A</a:t>
            </a:r>
            <a:endParaRPr lang="en-US" sz="600" dirty="0" err="1"/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A6B56FFA-FFE4-4896-A6F2-1D24EB96DC7F}"/>
              </a:ext>
            </a:extLst>
          </p:cNvPr>
          <p:cNvSpPr txBox="1"/>
          <p:nvPr/>
        </p:nvSpPr>
        <p:spPr>
          <a:xfrm>
            <a:off x="6997916" y="5753363"/>
            <a:ext cx="36869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600" dirty="0"/>
              <a:t>AK-PC 782A</a:t>
            </a:r>
            <a:endParaRPr lang="en-US" sz="600" dirty="0" err="1"/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E9328CBD-72A7-4E28-B0CC-817F6B63FD04}"/>
              </a:ext>
            </a:extLst>
          </p:cNvPr>
          <p:cNvCxnSpPr>
            <a:cxnSpLocks/>
          </p:cNvCxnSpPr>
          <p:nvPr/>
        </p:nvCxnSpPr>
        <p:spPr>
          <a:xfrm>
            <a:off x="6441396" y="4100599"/>
            <a:ext cx="40584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AC718C5C-BA5C-4A31-9560-91019B8293BC}"/>
              </a:ext>
            </a:extLst>
          </p:cNvPr>
          <p:cNvGrpSpPr/>
          <p:nvPr/>
        </p:nvGrpSpPr>
        <p:grpSpPr>
          <a:xfrm>
            <a:off x="2248877" y="1906954"/>
            <a:ext cx="588108" cy="506534"/>
            <a:chOff x="724877" y="1714988"/>
            <a:chExt cx="658446" cy="698500"/>
          </a:xfrm>
        </p:grpSpPr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B91BD007-9DDD-4129-8079-286722510F13}"/>
                </a:ext>
              </a:extLst>
            </p:cNvPr>
            <p:cNvCxnSpPr>
              <a:cxnSpLocks/>
            </p:cNvCxnSpPr>
            <p:nvPr/>
          </p:nvCxnSpPr>
          <p:spPr>
            <a:xfrm>
              <a:off x="724877" y="2413488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12624F4E-47E9-4CB6-8A33-99D04B2470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277" y="1714988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D61C98B8-F7AA-4BB3-B154-27F0D341C68C}"/>
                </a:ext>
              </a:extLst>
            </p:cNvPr>
            <p:cNvCxnSpPr>
              <a:cxnSpLocks/>
            </p:cNvCxnSpPr>
            <p:nvPr/>
          </p:nvCxnSpPr>
          <p:spPr>
            <a:xfrm>
              <a:off x="1004277" y="1714988"/>
              <a:ext cx="379046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4B3EE30A-ABA8-472D-AC76-60DA1B58CD36}"/>
              </a:ext>
            </a:extLst>
          </p:cNvPr>
          <p:cNvGrpSpPr/>
          <p:nvPr/>
        </p:nvGrpSpPr>
        <p:grpSpPr>
          <a:xfrm>
            <a:off x="4331677" y="1910862"/>
            <a:ext cx="588108" cy="506534"/>
            <a:chOff x="724877" y="1714988"/>
            <a:chExt cx="658446" cy="698500"/>
          </a:xfrm>
        </p:grpSpPr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361F45AB-2820-46CD-BB8F-F5690C0C4323}"/>
                </a:ext>
              </a:extLst>
            </p:cNvPr>
            <p:cNvCxnSpPr>
              <a:cxnSpLocks/>
            </p:cNvCxnSpPr>
            <p:nvPr/>
          </p:nvCxnSpPr>
          <p:spPr>
            <a:xfrm>
              <a:off x="724877" y="2413488"/>
              <a:ext cx="279400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FE259625-8AFF-473B-B5C0-6B23D262EF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4277" y="1714988"/>
              <a:ext cx="0" cy="6985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B293C01A-B105-4AA3-B7F5-DF987634BC53}"/>
                </a:ext>
              </a:extLst>
            </p:cNvPr>
            <p:cNvCxnSpPr>
              <a:cxnSpLocks/>
            </p:cNvCxnSpPr>
            <p:nvPr/>
          </p:nvCxnSpPr>
          <p:spPr>
            <a:xfrm>
              <a:off x="1004277" y="1714988"/>
              <a:ext cx="379046" cy="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" name="TextBox 306">
            <a:extLst>
              <a:ext uri="{FF2B5EF4-FFF2-40B4-BE49-F238E27FC236}">
                <a16:creationId xmlns:a16="http://schemas.microsoft.com/office/drawing/2014/main" id="{CCB4B77C-5AB4-447D-B427-6CC370017C6E}"/>
              </a:ext>
            </a:extLst>
          </p:cNvPr>
          <p:cNvSpPr txBox="1"/>
          <p:nvPr/>
        </p:nvSpPr>
        <p:spPr>
          <a:xfrm>
            <a:off x="6794501" y="1085851"/>
            <a:ext cx="52257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b="1" dirty="0"/>
              <a:t>Transcritical</a:t>
            </a:r>
            <a:endParaRPr lang="en-US" sz="800" b="1" dirty="0" err="1"/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6ABB4F75-D577-45E4-99A6-777933AF1FDA}"/>
              </a:ext>
            </a:extLst>
          </p:cNvPr>
          <p:cNvSpPr txBox="1"/>
          <p:nvPr/>
        </p:nvSpPr>
        <p:spPr>
          <a:xfrm>
            <a:off x="5308600" y="1085851"/>
            <a:ext cx="44403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b="1" dirty="0"/>
              <a:t>Subcritical</a:t>
            </a:r>
            <a:endParaRPr lang="en-US" sz="800" b="1" dirty="0" err="1"/>
          </a:p>
        </p:txBody>
      </p:sp>
      <p:sp>
        <p:nvSpPr>
          <p:cNvPr id="360" name="Title 1">
            <a:extLst>
              <a:ext uri="{FF2B5EF4-FFF2-40B4-BE49-F238E27FC236}">
                <a16:creationId xmlns:a16="http://schemas.microsoft.com/office/drawing/2014/main" id="{AE59CFDE-3392-4CEC-9E0C-0F171F6D749F}"/>
              </a:ext>
            </a:extLst>
          </p:cNvPr>
          <p:cNvSpPr txBox="1">
            <a:spLocks/>
          </p:cNvSpPr>
          <p:nvPr/>
        </p:nvSpPr>
        <p:spPr>
          <a:xfrm>
            <a:off x="2387936" y="6774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industrial CO2 TC system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A409F2C1-2780-4890-9303-6788E5483B10}"/>
              </a:ext>
            </a:extLst>
          </p:cNvPr>
          <p:cNvGrpSpPr/>
          <p:nvPr/>
        </p:nvGrpSpPr>
        <p:grpSpPr>
          <a:xfrm>
            <a:off x="1517747" y="3928"/>
            <a:ext cx="870189" cy="433067"/>
            <a:chOff x="0" y="293096"/>
            <a:chExt cx="870189" cy="433067"/>
          </a:xfrm>
        </p:grpSpPr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8BDCE818-5EEB-485B-8581-47094A3751AA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DC617D35-3019-4EA9-BD59-7521450AE9C4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4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76" name="Title 1">
            <a:extLst>
              <a:ext uri="{FF2B5EF4-FFF2-40B4-BE49-F238E27FC236}">
                <a16:creationId xmlns:a16="http://schemas.microsoft.com/office/drawing/2014/main" id="{917D99B9-E88B-4D05-9932-97D9D5366C7F}"/>
              </a:ext>
            </a:extLst>
          </p:cNvPr>
          <p:cNvSpPr txBox="1">
            <a:spLocks/>
          </p:cNvSpPr>
          <p:nvPr/>
        </p:nvSpPr>
        <p:spPr>
          <a:xfrm>
            <a:off x="2444208" y="423959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The key elements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810D7E-73C6-40CE-9A9E-00F76208EBC1}"/>
              </a:ext>
            </a:extLst>
          </p:cNvPr>
          <p:cNvSpPr txBox="1"/>
          <p:nvPr/>
        </p:nvSpPr>
        <p:spPr>
          <a:xfrm>
            <a:off x="6093282" y="1114652"/>
            <a:ext cx="47929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>
                <a:solidFill>
                  <a:schemeClr val="bg1"/>
                </a:solidFill>
              </a:rPr>
              <a:t>Connection</a:t>
            </a:r>
            <a:endParaRPr lang="en-US" sz="800" dirty="0" err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563CD3-0DAC-4B5F-B3BA-EB5F6BE22F39}"/>
              </a:ext>
            </a:extLst>
          </p:cNvPr>
          <p:cNvSpPr txBox="1"/>
          <p:nvPr/>
        </p:nvSpPr>
        <p:spPr>
          <a:xfrm>
            <a:off x="3158150" y="3951441"/>
            <a:ext cx="325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Rack controllers, MT and LT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85C776-26E2-4AAC-9761-85B6085F0C26}"/>
              </a:ext>
            </a:extLst>
          </p:cNvPr>
          <p:cNvSpPr/>
          <p:nvPr/>
        </p:nvSpPr>
        <p:spPr>
          <a:xfrm>
            <a:off x="6973595" y="5455085"/>
            <a:ext cx="530835" cy="390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BEEE5D49-7441-49D5-834B-2261E221D5AC}"/>
              </a:ext>
            </a:extLst>
          </p:cNvPr>
          <p:cNvSpPr/>
          <p:nvPr/>
        </p:nvSpPr>
        <p:spPr>
          <a:xfrm>
            <a:off x="6953417" y="4217475"/>
            <a:ext cx="530835" cy="390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73DD5C9E-BFEF-4800-8281-6A0B862B0297}"/>
              </a:ext>
            </a:extLst>
          </p:cNvPr>
          <p:cNvSpPr/>
          <p:nvPr/>
        </p:nvSpPr>
        <p:spPr>
          <a:xfrm>
            <a:off x="6927654" y="3102533"/>
            <a:ext cx="530835" cy="390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130EAF2C-703D-45A7-A488-C1A9D8C1B5C1}"/>
              </a:ext>
            </a:extLst>
          </p:cNvPr>
          <p:cNvSpPr/>
          <p:nvPr/>
        </p:nvSpPr>
        <p:spPr>
          <a:xfrm>
            <a:off x="6966756" y="1857626"/>
            <a:ext cx="530835" cy="390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1245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ooter Placeholder 4">
            <a:extLst>
              <a:ext uri="{FF2B5EF4-FFF2-40B4-BE49-F238E27FC236}">
                <a16:creationId xmlns:a16="http://schemas.microsoft.com/office/drawing/2014/main" id="{9B51C927-A678-43E2-889A-34091AA5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6304" y="6547468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IR CO2 TC pump circulating plant design: controls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1A7395-6295-4DD1-93FD-706B662275B0}"/>
              </a:ext>
            </a:extLst>
          </p:cNvPr>
          <p:cNvSpPr/>
          <p:nvPr/>
        </p:nvSpPr>
        <p:spPr>
          <a:xfrm>
            <a:off x="1734456" y="1067359"/>
            <a:ext cx="4463144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b="1" u="sng" dirty="0">
                <a:solidFill>
                  <a:srgbClr val="000000"/>
                </a:solidFill>
              </a:rPr>
              <a:t>Static Height</a:t>
            </a:r>
            <a:endParaRPr lang="en-US" b="1" dirty="0"/>
          </a:p>
          <a:p>
            <a:pPr marL="228600" indent="-1143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Calculations dffer from those in NH3 systems</a:t>
            </a:r>
          </a:p>
          <a:p>
            <a:pPr marL="114300">
              <a:spcAft>
                <a:spcPts val="300"/>
              </a:spcAft>
              <a:defRPr/>
            </a:pPr>
            <a:endParaRPr lang="en-US" dirty="0"/>
          </a:p>
          <a:p>
            <a:pPr marL="0" lvl="1">
              <a:defRPr/>
            </a:pPr>
            <a:r>
              <a:rPr lang="nl-NL" b="1" dirty="0">
                <a:solidFill>
                  <a:srgbClr val="000000"/>
                </a:solidFill>
              </a:rPr>
              <a:t>C</a:t>
            </a:r>
            <a:r>
              <a:rPr lang="en-US" b="1" dirty="0" err="1">
                <a:solidFill>
                  <a:srgbClr val="000000"/>
                </a:solidFill>
              </a:rPr>
              <a:t>ommunication</a:t>
            </a:r>
            <a:r>
              <a:rPr lang="en-US" dirty="0">
                <a:solidFill>
                  <a:srgbClr val="000000"/>
                </a:solidFill>
              </a:rPr>
              <a:t>. Integration with central compressor package controllers and evaporators is key to balance the system</a:t>
            </a:r>
            <a:endParaRPr lang="en-US" b="1" dirty="0">
              <a:solidFill>
                <a:srgbClr val="000000"/>
              </a:solidFill>
            </a:endParaRPr>
          </a:p>
          <a:p>
            <a:pPr marL="228600" indent="-114300">
              <a:buFont typeface="Arial" panose="020B0604020202020204" pitchFamily="34" charset="0"/>
              <a:buChar char="•"/>
              <a:defRPr/>
            </a:pPr>
            <a:endParaRPr lang="en-US" sz="1200" dirty="0"/>
          </a:p>
          <a:p>
            <a:pPr marL="114300"/>
            <a:endParaRPr lang="en-US" sz="1200" dirty="0"/>
          </a:p>
          <a:p>
            <a:pPr marL="114300"/>
            <a:r>
              <a:rPr lang="en-US" sz="1200" u="sng" dirty="0"/>
              <a:t> 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14300"/>
            <a:r>
              <a:rPr lang="en-US" sz="1200" b="1" dirty="0"/>
              <a:t> 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60350" lvl="1" indent="-171450">
              <a:buFont typeface="Arial" panose="020B0604020202020204" pitchFamily="34" charset="0"/>
              <a:buChar char="•"/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650E728-96BE-44AA-B3B9-3D9B78E7AF27}"/>
              </a:ext>
            </a:extLst>
          </p:cNvPr>
          <p:cNvGrpSpPr/>
          <p:nvPr/>
        </p:nvGrpSpPr>
        <p:grpSpPr>
          <a:xfrm>
            <a:off x="6416989" y="1599776"/>
            <a:ext cx="5205167" cy="4947692"/>
            <a:chOff x="6322646" y="976924"/>
            <a:chExt cx="4040554" cy="3931139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46EA413-7280-4782-AFE8-22A5F200C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5158" y="1070101"/>
              <a:ext cx="3525157" cy="3515198"/>
            </a:xfrm>
            <a:prstGeom prst="rect">
              <a:avLst/>
            </a:prstGeom>
          </p:spPr>
        </p:pic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1E82EFC-0258-424A-AB99-C6A115A58E18}"/>
                </a:ext>
              </a:extLst>
            </p:cNvPr>
            <p:cNvSpPr/>
            <p:nvPr/>
          </p:nvSpPr>
          <p:spPr>
            <a:xfrm>
              <a:off x="8893910" y="1828801"/>
              <a:ext cx="562707" cy="578338"/>
            </a:xfrm>
            <a:prstGeom prst="ellipse">
              <a:avLst/>
            </a:prstGeom>
            <a:noFill/>
            <a:ln w="25400">
              <a:solidFill>
                <a:srgbClr val="E60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B35726-28C4-4985-B532-B77A95345A4A}"/>
                </a:ext>
              </a:extLst>
            </p:cNvPr>
            <p:cNvSpPr/>
            <p:nvPr/>
          </p:nvSpPr>
          <p:spPr>
            <a:xfrm>
              <a:off x="6322646" y="976924"/>
              <a:ext cx="4040554" cy="393113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418E0F73-DC4B-4EBF-9B3B-68DF691EFBB0}"/>
              </a:ext>
            </a:extLst>
          </p:cNvPr>
          <p:cNvSpPr txBox="1">
            <a:spLocks/>
          </p:cNvSpPr>
          <p:nvPr/>
        </p:nvSpPr>
        <p:spPr>
          <a:xfrm>
            <a:off x="2387934" y="6773"/>
            <a:ext cx="7984644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Industrial Pumped System</a:t>
            </a:r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FB80271-03C1-4CDC-9FA8-6445490E0043}"/>
              </a:ext>
            </a:extLst>
          </p:cNvPr>
          <p:cNvGrpSpPr/>
          <p:nvPr/>
        </p:nvGrpSpPr>
        <p:grpSpPr>
          <a:xfrm>
            <a:off x="1517746" y="3927"/>
            <a:ext cx="870189" cy="433067"/>
            <a:chOff x="0" y="293096"/>
            <a:chExt cx="870189" cy="43306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9CA5BE-B16A-4027-B0E7-49936A7D90BE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D80E1E-FFBB-4749-816B-21DE9A816A0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6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2FA427ED-392B-4475-BDF3-B518F569202F}"/>
              </a:ext>
            </a:extLst>
          </p:cNvPr>
          <p:cNvSpPr txBox="1">
            <a:spLocks/>
          </p:cNvSpPr>
          <p:nvPr/>
        </p:nvSpPr>
        <p:spPr>
          <a:xfrm>
            <a:off x="2387934" y="48022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Level Control of recirculators – Similar to NH3 systems</a:t>
            </a:r>
            <a:endParaRPr lang="en-US" sz="1000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2228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ooter Placeholder 4">
            <a:extLst>
              <a:ext uri="{FF2B5EF4-FFF2-40B4-BE49-F238E27FC236}">
                <a16:creationId xmlns:a16="http://schemas.microsoft.com/office/drawing/2014/main" id="{9B51C927-A678-43E2-889A-34091AA5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6304" y="6547468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IR CO2 TC pump circulating plant design: controls</a:t>
            </a:r>
          </a:p>
        </p:txBody>
      </p:sp>
      <p:sp>
        <p:nvSpPr>
          <p:cNvPr id="222" name="Title 1">
            <a:extLst>
              <a:ext uri="{FF2B5EF4-FFF2-40B4-BE49-F238E27FC236}">
                <a16:creationId xmlns:a16="http://schemas.microsoft.com/office/drawing/2014/main" id="{49917209-A5B4-4C80-A4AA-435285D6E150}"/>
              </a:ext>
            </a:extLst>
          </p:cNvPr>
          <p:cNvSpPr txBox="1">
            <a:spLocks/>
          </p:cNvSpPr>
          <p:nvPr/>
        </p:nvSpPr>
        <p:spPr>
          <a:xfrm>
            <a:off x="2387934" y="6773"/>
            <a:ext cx="7984644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Industrial Pumped System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148A35C8-1D5A-4C9A-9E39-4DBCEECE0157}"/>
              </a:ext>
            </a:extLst>
          </p:cNvPr>
          <p:cNvGrpSpPr/>
          <p:nvPr/>
        </p:nvGrpSpPr>
        <p:grpSpPr>
          <a:xfrm>
            <a:off x="1517746" y="3927"/>
            <a:ext cx="870189" cy="433067"/>
            <a:chOff x="0" y="293096"/>
            <a:chExt cx="870189" cy="433067"/>
          </a:xfrm>
        </p:grpSpPr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1EB9DFC6-2A05-4466-B9B2-4BA249883F82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16FA9902-977B-445D-A557-6121FE608808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6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87" name="Title 1">
            <a:extLst>
              <a:ext uri="{FF2B5EF4-FFF2-40B4-BE49-F238E27FC236}">
                <a16:creationId xmlns:a16="http://schemas.microsoft.com/office/drawing/2014/main" id="{8CCBBD3C-3862-44A1-BD78-B4C1230AB357}"/>
              </a:ext>
            </a:extLst>
          </p:cNvPr>
          <p:cNvSpPr txBox="1">
            <a:spLocks/>
          </p:cNvSpPr>
          <p:nvPr/>
        </p:nvSpPr>
        <p:spPr>
          <a:xfrm>
            <a:off x="2106304" y="2083741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Hotgas defrost is by far the most efficient method compared to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B2C752-6AC7-4E46-AB1D-5197C6D25A62}"/>
              </a:ext>
            </a:extLst>
          </p:cNvPr>
          <p:cNvSpPr txBox="1"/>
          <p:nvPr/>
        </p:nvSpPr>
        <p:spPr>
          <a:xfrm>
            <a:off x="2106304" y="2994991"/>
            <a:ext cx="6388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Electric defrost: ~ ¼ of the efficiency</a:t>
            </a:r>
          </a:p>
          <a:p>
            <a:endParaRPr lang="en-US" dirty="0"/>
          </a:p>
          <a:p>
            <a:r>
              <a:rPr lang="en-US" dirty="0"/>
              <a:t>Glycol interlace: ½ of the efficiency</a:t>
            </a:r>
          </a:p>
        </p:txBody>
      </p:sp>
    </p:spTree>
    <p:extLst>
      <p:ext uri="{BB962C8B-B14F-4D97-AF65-F5344CB8AC3E}">
        <p14:creationId xmlns:p14="http://schemas.microsoft.com/office/powerpoint/2010/main" val="274266611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EAD3BB6-CA0F-41F2-B786-261AD8232073}"/>
              </a:ext>
            </a:extLst>
          </p:cNvPr>
          <p:cNvGrpSpPr/>
          <p:nvPr/>
        </p:nvGrpSpPr>
        <p:grpSpPr>
          <a:xfrm>
            <a:off x="2431144" y="898028"/>
            <a:ext cx="1296869" cy="4653687"/>
            <a:chOff x="972044" y="1866900"/>
            <a:chExt cx="1260583" cy="3711459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D3C352D-6821-41D0-A9E2-AF9149240958}"/>
                </a:ext>
              </a:extLst>
            </p:cNvPr>
            <p:cNvCxnSpPr>
              <a:cxnSpLocks/>
            </p:cNvCxnSpPr>
            <p:nvPr/>
          </p:nvCxnSpPr>
          <p:spPr>
            <a:xfrm>
              <a:off x="2232627" y="1866900"/>
              <a:ext cx="0" cy="3711459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2BD16F59-83F3-480A-AA01-A525FC2575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4300" y="1866900"/>
              <a:ext cx="121832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4177DD99-5E91-4135-B42A-5285217736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2044" y="5575430"/>
              <a:ext cx="125332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BE6006-24CE-4A6B-BBDC-FBAA0A34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252" y="211989"/>
            <a:ext cx="8762993" cy="400585"/>
          </a:xfrm>
        </p:spPr>
        <p:txBody>
          <a:bodyPr>
            <a:normAutofit fontScale="90000"/>
          </a:bodyPr>
          <a:lstStyle/>
          <a:p>
            <a:r>
              <a:rPr lang="nl-NL" sz="2400" b="1" dirty="0"/>
              <a:t>Agenda</a:t>
            </a:r>
            <a:endParaRPr lang="en-US" b="1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2C98104-AFFC-48FA-9788-BC4909F03AE1}"/>
              </a:ext>
            </a:extLst>
          </p:cNvPr>
          <p:cNvGrpSpPr/>
          <p:nvPr/>
        </p:nvGrpSpPr>
        <p:grpSpPr>
          <a:xfrm>
            <a:off x="3369904" y="1211221"/>
            <a:ext cx="6870700" cy="341504"/>
            <a:chOff x="2273299" y="1800669"/>
            <a:chExt cx="6870700" cy="341504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F3FDB5A-68E0-4F1B-B8BF-764811825F59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264D8EE-5C53-46C0-ADC8-F31BD4453A26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777B1FC6-CA2B-4F69-BD71-26ED4FD07CFD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01.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9CC918-BE97-4DDC-9C30-113501742898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Refrigeration Systems developments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E1C1710-54FF-49AA-BD45-88EFB1E3EF1B}"/>
              </a:ext>
            </a:extLst>
          </p:cNvPr>
          <p:cNvGrpSpPr/>
          <p:nvPr/>
        </p:nvGrpSpPr>
        <p:grpSpPr>
          <a:xfrm>
            <a:off x="3369904" y="1668850"/>
            <a:ext cx="6870700" cy="341504"/>
            <a:chOff x="2273299" y="1800669"/>
            <a:chExt cx="6870700" cy="34150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E8E786B-2332-4223-B186-30823C652629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D8682B6-6452-462E-8E17-0C84AA544691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73A80B87-9D86-444A-A04F-9194F4264B1D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02.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BC7541F-CF58-4CA1-A737-794DC12C980C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Trends in NH3 charge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840B602-BE3C-401E-9F08-93E5B531B502}"/>
              </a:ext>
            </a:extLst>
          </p:cNvPr>
          <p:cNvGrpSpPr/>
          <p:nvPr/>
        </p:nvGrpSpPr>
        <p:grpSpPr>
          <a:xfrm>
            <a:off x="3369904" y="2126479"/>
            <a:ext cx="6870700" cy="341504"/>
            <a:chOff x="2273299" y="1800669"/>
            <a:chExt cx="6870700" cy="341504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4E21B0D-69DE-4878-8472-7B471A5BD673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DF24C3F0-61FC-49BE-B553-0BD0594E9DED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A93C9C88-FF1B-4710-AE7E-03A6BBE783D1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03.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CC9C00-68B8-474F-A2C1-0CC19930093F}"/>
                </a:ext>
              </a:extLst>
            </p:cNvPr>
            <p:cNvSpPr txBox="1"/>
            <p:nvPr/>
          </p:nvSpPr>
          <p:spPr>
            <a:xfrm>
              <a:off x="3216256" y="1863699"/>
              <a:ext cx="592774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dirty="0"/>
                <a:t>Typical Industrial Refrigeration system types</a:t>
              </a:r>
              <a:endParaRPr lang="en-US" sz="10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5216FEC-EF6E-43AA-B283-972CC5EECF4A}"/>
              </a:ext>
            </a:extLst>
          </p:cNvPr>
          <p:cNvGrpSpPr/>
          <p:nvPr/>
        </p:nvGrpSpPr>
        <p:grpSpPr>
          <a:xfrm>
            <a:off x="3369904" y="2584108"/>
            <a:ext cx="6870700" cy="341504"/>
            <a:chOff x="2273299" y="1800669"/>
            <a:chExt cx="6870700" cy="341504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C9A9266-FA5D-4C68-B313-A7EFBAF03B14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AA3BC5-BD5A-4E56-BED1-269DB660C46B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88AC7568-0FB7-4F35-8C30-E2265F5056D3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04.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FC4425-477C-43F0-BFA7-1021E9DF0B2A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US" sz="1400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77C1A15-AC08-440D-B6AE-AE7F64F068D6}"/>
              </a:ext>
            </a:extLst>
          </p:cNvPr>
          <p:cNvGrpSpPr/>
          <p:nvPr/>
        </p:nvGrpSpPr>
        <p:grpSpPr>
          <a:xfrm>
            <a:off x="1890480" y="2692537"/>
            <a:ext cx="1190402" cy="1700498"/>
            <a:chOff x="524282" y="3059581"/>
            <a:chExt cx="1190402" cy="1700498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902F9A82-70D4-45A1-9375-B1F3AA5EA52F}"/>
                </a:ext>
              </a:extLst>
            </p:cNvPr>
            <p:cNvGrpSpPr/>
            <p:nvPr/>
          </p:nvGrpSpPr>
          <p:grpSpPr>
            <a:xfrm>
              <a:off x="524282" y="3059581"/>
              <a:ext cx="1190402" cy="1700498"/>
              <a:chOff x="657732" y="2729450"/>
              <a:chExt cx="1400768" cy="2360759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B266A88-42D7-440D-B1E6-AB4F71F24738}"/>
                  </a:ext>
                </a:extLst>
              </p:cNvPr>
              <p:cNvSpPr/>
              <p:nvPr/>
            </p:nvSpPr>
            <p:spPr>
              <a:xfrm>
                <a:off x="669798" y="3119123"/>
                <a:ext cx="1388702" cy="159181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d-ID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F6D46E8-7D6B-461B-8222-8F1690C0FC32}"/>
                  </a:ext>
                </a:extLst>
              </p:cNvPr>
              <p:cNvSpPr/>
              <p:nvPr/>
            </p:nvSpPr>
            <p:spPr>
              <a:xfrm>
                <a:off x="669798" y="4556960"/>
                <a:ext cx="1388702" cy="307962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softEdge rad="88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397E869-0E4A-4AC9-8B3B-C7EE813BDAC5}"/>
                  </a:ext>
                </a:extLst>
              </p:cNvPr>
              <p:cNvSpPr/>
              <p:nvPr/>
            </p:nvSpPr>
            <p:spPr>
              <a:xfrm flipV="1">
                <a:off x="657732" y="2955067"/>
                <a:ext cx="1388702" cy="307962"/>
              </a:xfrm>
              <a:prstGeom prst="ellipse">
                <a:avLst/>
              </a:prstGeom>
              <a:solidFill>
                <a:schemeClr val="tx1">
                  <a:alpha val="15000"/>
                </a:schemeClr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  <a:softEdge rad="88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27B8E2AC-E3CB-464A-A5CA-B3CD1E8EF956}"/>
                  </a:ext>
                </a:extLst>
              </p:cNvPr>
              <p:cNvSpPr/>
              <p:nvPr/>
            </p:nvSpPr>
            <p:spPr>
              <a:xfrm>
                <a:off x="669798" y="2729450"/>
                <a:ext cx="1388702" cy="3795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C4F4851-0F8B-4F93-81C3-24FCC7F14BCA}"/>
                  </a:ext>
                </a:extLst>
              </p:cNvPr>
              <p:cNvSpPr/>
              <p:nvPr/>
            </p:nvSpPr>
            <p:spPr>
              <a:xfrm>
                <a:off x="669798" y="4710611"/>
                <a:ext cx="1388702" cy="37959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4FBBBD1-C24F-4B94-A5A8-F516BED68492}"/>
                </a:ext>
              </a:extLst>
            </p:cNvPr>
            <p:cNvGrpSpPr/>
            <p:nvPr/>
          </p:nvGrpSpPr>
          <p:grpSpPr>
            <a:xfrm>
              <a:off x="782972" y="3571550"/>
              <a:ext cx="673022" cy="676558"/>
              <a:chOff x="1547813" y="3240088"/>
              <a:chExt cx="301626" cy="303213"/>
            </a:xfrm>
            <a:solidFill>
              <a:schemeClr val="bg1"/>
            </a:solidFill>
          </p:grpSpPr>
          <p:sp>
            <p:nvSpPr>
              <p:cNvPr id="111" name="Freeform 61">
                <a:extLst>
                  <a:ext uri="{FF2B5EF4-FFF2-40B4-BE49-F238E27FC236}">
                    <a16:creationId xmlns:a16="http://schemas.microsoft.com/office/drawing/2014/main" id="{16084D6E-D281-4D6D-A446-C0C7A86B99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11313" y="3392488"/>
                <a:ext cx="85725" cy="87313"/>
              </a:xfrm>
              <a:custGeom>
                <a:avLst/>
                <a:gdLst>
                  <a:gd name="T0" fmla="*/ 92 w 218"/>
                  <a:gd name="T1" fmla="*/ 191 h 219"/>
                  <a:gd name="T2" fmla="*/ 70 w 218"/>
                  <a:gd name="T3" fmla="*/ 183 h 219"/>
                  <a:gd name="T4" fmla="*/ 50 w 218"/>
                  <a:gd name="T5" fmla="*/ 168 h 219"/>
                  <a:gd name="T6" fmla="*/ 35 w 218"/>
                  <a:gd name="T7" fmla="*/ 149 h 219"/>
                  <a:gd name="T8" fmla="*/ 27 w 218"/>
                  <a:gd name="T9" fmla="*/ 125 h 219"/>
                  <a:gd name="T10" fmla="*/ 26 w 218"/>
                  <a:gd name="T11" fmla="*/ 101 h 219"/>
                  <a:gd name="T12" fmla="*/ 32 w 218"/>
                  <a:gd name="T13" fmla="*/ 77 h 219"/>
                  <a:gd name="T14" fmla="*/ 45 w 218"/>
                  <a:gd name="T15" fmla="*/ 56 h 219"/>
                  <a:gd name="T16" fmla="*/ 62 w 218"/>
                  <a:gd name="T17" fmla="*/ 40 h 219"/>
                  <a:gd name="T18" fmla="*/ 85 w 218"/>
                  <a:gd name="T19" fmla="*/ 29 h 219"/>
                  <a:gd name="T20" fmla="*/ 109 w 218"/>
                  <a:gd name="T21" fmla="*/ 26 h 219"/>
                  <a:gd name="T22" fmla="*/ 134 w 218"/>
                  <a:gd name="T23" fmla="*/ 29 h 219"/>
                  <a:gd name="T24" fmla="*/ 155 w 218"/>
                  <a:gd name="T25" fmla="*/ 40 h 219"/>
                  <a:gd name="T26" fmla="*/ 174 w 218"/>
                  <a:gd name="T27" fmla="*/ 56 h 219"/>
                  <a:gd name="T28" fmla="*/ 186 w 218"/>
                  <a:gd name="T29" fmla="*/ 77 h 219"/>
                  <a:gd name="T30" fmla="*/ 192 w 218"/>
                  <a:gd name="T31" fmla="*/ 101 h 219"/>
                  <a:gd name="T32" fmla="*/ 191 w 218"/>
                  <a:gd name="T33" fmla="*/ 125 h 219"/>
                  <a:gd name="T34" fmla="*/ 182 w 218"/>
                  <a:gd name="T35" fmla="*/ 149 h 219"/>
                  <a:gd name="T36" fmla="*/ 168 w 218"/>
                  <a:gd name="T37" fmla="*/ 168 h 219"/>
                  <a:gd name="T38" fmla="*/ 149 w 218"/>
                  <a:gd name="T39" fmla="*/ 183 h 219"/>
                  <a:gd name="T40" fmla="*/ 125 w 218"/>
                  <a:gd name="T41" fmla="*/ 191 h 219"/>
                  <a:gd name="T42" fmla="*/ 109 w 218"/>
                  <a:gd name="T43" fmla="*/ 0 h 219"/>
                  <a:gd name="T44" fmla="*/ 77 w 218"/>
                  <a:gd name="T45" fmla="*/ 4 h 219"/>
                  <a:gd name="T46" fmla="*/ 48 w 218"/>
                  <a:gd name="T47" fmla="*/ 18 h 219"/>
                  <a:gd name="T48" fmla="*/ 25 w 218"/>
                  <a:gd name="T49" fmla="*/ 40 h 219"/>
                  <a:gd name="T50" fmla="*/ 8 w 218"/>
                  <a:gd name="T51" fmla="*/ 66 h 219"/>
                  <a:gd name="T52" fmla="*/ 1 w 218"/>
                  <a:gd name="T53" fmla="*/ 98 h 219"/>
                  <a:gd name="T54" fmla="*/ 2 w 218"/>
                  <a:gd name="T55" fmla="*/ 131 h 219"/>
                  <a:gd name="T56" fmla="*/ 13 w 218"/>
                  <a:gd name="T57" fmla="*/ 161 h 219"/>
                  <a:gd name="T58" fmla="*/ 32 w 218"/>
                  <a:gd name="T59" fmla="*/ 187 h 219"/>
                  <a:gd name="T60" fmla="*/ 57 w 218"/>
                  <a:gd name="T61" fmla="*/ 205 h 219"/>
                  <a:gd name="T62" fmla="*/ 87 w 218"/>
                  <a:gd name="T63" fmla="*/ 217 h 219"/>
                  <a:gd name="T64" fmla="*/ 120 w 218"/>
                  <a:gd name="T65" fmla="*/ 218 h 219"/>
                  <a:gd name="T66" fmla="*/ 151 w 218"/>
                  <a:gd name="T67" fmla="*/ 210 h 219"/>
                  <a:gd name="T68" fmla="*/ 178 w 218"/>
                  <a:gd name="T69" fmla="*/ 193 h 219"/>
                  <a:gd name="T70" fmla="*/ 200 w 218"/>
                  <a:gd name="T71" fmla="*/ 171 h 219"/>
                  <a:gd name="T72" fmla="*/ 213 w 218"/>
                  <a:gd name="T73" fmla="*/ 142 h 219"/>
                  <a:gd name="T74" fmla="*/ 218 w 218"/>
                  <a:gd name="T75" fmla="*/ 109 h 219"/>
                  <a:gd name="T76" fmla="*/ 213 w 218"/>
                  <a:gd name="T77" fmla="*/ 77 h 219"/>
                  <a:gd name="T78" fmla="*/ 200 w 218"/>
                  <a:gd name="T79" fmla="*/ 48 h 219"/>
                  <a:gd name="T80" fmla="*/ 178 w 218"/>
                  <a:gd name="T81" fmla="*/ 25 h 219"/>
                  <a:gd name="T82" fmla="*/ 151 w 218"/>
                  <a:gd name="T83" fmla="*/ 8 h 219"/>
                  <a:gd name="T84" fmla="*/ 120 w 218"/>
                  <a:gd name="T85" fmla="*/ 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8" h="219">
                    <a:moveTo>
                      <a:pt x="109" y="193"/>
                    </a:moveTo>
                    <a:lnTo>
                      <a:pt x="101" y="193"/>
                    </a:lnTo>
                    <a:lnTo>
                      <a:pt x="92" y="191"/>
                    </a:lnTo>
                    <a:lnTo>
                      <a:pt x="85" y="190"/>
                    </a:lnTo>
                    <a:lnTo>
                      <a:pt x="76" y="187"/>
                    </a:lnTo>
                    <a:lnTo>
                      <a:pt x="70" y="183"/>
                    </a:lnTo>
                    <a:lnTo>
                      <a:pt x="62" y="179"/>
                    </a:lnTo>
                    <a:lnTo>
                      <a:pt x="56" y="174"/>
                    </a:lnTo>
                    <a:lnTo>
                      <a:pt x="50" y="168"/>
                    </a:lnTo>
                    <a:lnTo>
                      <a:pt x="45" y="162"/>
                    </a:lnTo>
                    <a:lnTo>
                      <a:pt x="40" y="156"/>
                    </a:lnTo>
                    <a:lnTo>
                      <a:pt x="35" y="149"/>
                    </a:lnTo>
                    <a:lnTo>
                      <a:pt x="32" y="142"/>
                    </a:lnTo>
                    <a:lnTo>
                      <a:pt x="29" y="134"/>
                    </a:lnTo>
                    <a:lnTo>
                      <a:pt x="27" y="125"/>
                    </a:lnTo>
                    <a:lnTo>
                      <a:pt x="26" y="118"/>
                    </a:lnTo>
                    <a:lnTo>
                      <a:pt x="26" y="109"/>
                    </a:lnTo>
                    <a:lnTo>
                      <a:pt x="26" y="101"/>
                    </a:lnTo>
                    <a:lnTo>
                      <a:pt x="27" y="92"/>
                    </a:lnTo>
                    <a:lnTo>
                      <a:pt x="29" y="85"/>
                    </a:lnTo>
                    <a:lnTo>
                      <a:pt x="32" y="77"/>
                    </a:lnTo>
                    <a:lnTo>
                      <a:pt x="35" y="70"/>
                    </a:lnTo>
                    <a:lnTo>
                      <a:pt x="40" y="62"/>
                    </a:lnTo>
                    <a:lnTo>
                      <a:pt x="45" y="56"/>
                    </a:lnTo>
                    <a:lnTo>
                      <a:pt x="50" y="50"/>
                    </a:lnTo>
                    <a:lnTo>
                      <a:pt x="56" y="45"/>
                    </a:lnTo>
                    <a:lnTo>
                      <a:pt x="62" y="40"/>
                    </a:lnTo>
                    <a:lnTo>
                      <a:pt x="70" y="35"/>
                    </a:lnTo>
                    <a:lnTo>
                      <a:pt x="76" y="32"/>
                    </a:lnTo>
                    <a:lnTo>
                      <a:pt x="85" y="29"/>
                    </a:lnTo>
                    <a:lnTo>
                      <a:pt x="92" y="27"/>
                    </a:lnTo>
                    <a:lnTo>
                      <a:pt x="101" y="26"/>
                    </a:lnTo>
                    <a:lnTo>
                      <a:pt x="109" y="26"/>
                    </a:lnTo>
                    <a:lnTo>
                      <a:pt x="118" y="26"/>
                    </a:lnTo>
                    <a:lnTo>
                      <a:pt x="125" y="27"/>
                    </a:lnTo>
                    <a:lnTo>
                      <a:pt x="134" y="29"/>
                    </a:lnTo>
                    <a:lnTo>
                      <a:pt x="142" y="32"/>
                    </a:lnTo>
                    <a:lnTo>
                      <a:pt x="149" y="35"/>
                    </a:lnTo>
                    <a:lnTo>
                      <a:pt x="155" y="40"/>
                    </a:lnTo>
                    <a:lnTo>
                      <a:pt x="162" y="45"/>
                    </a:lnTo>
                    <a:lnTo>
                      <a:pt x="168" y="50"/>
                    </a:lnTo>
                    <a:lnTo>
                      <a:pt x="174" y="56"/>
                    </a:lnTo>
                    <a:lnTo>
                      <a:pt x="178" y="62"/>
                    </a:lnTo>
                    <a:lnTo>
                      <a:pt x="182" y="70"/>
                    </a:lnTo>
                    <a:lnTo>
                      <a:pt x="186" y="77"/>
                    </a:lnTo>
                    <a:lnTo>
                      <a:pt x="189" y="85"/>
                    </a:lnTo>
                    <a:lnTo>
                      <a:pt x="191" y="92"/>
                    </a:lnTo>
                    <a:lnTo>
                      <a:pt x="192" y="101"/>
                    </a:lnTo>
                    <a:lnTo>
                      <a:pt x="193" y="109"/>
                    </a:lnTo>
                    <a:lnTo>
                      <a:pt x="192" y="118"/>
                    </a:lnTo>
                    <a:lnTo>
                      <a:pt x="191" y="125"/>
                    </a:lnTo>
                    <a:lnTo>
                      <a:pt x="189" y="134"/>
                    </a:lnTo>
                    <a:lnTo>
                      <a:pt x="186" y="142"/>
                    </a:lnTo>
                    <a:lnTo>
                      <a:pt x="182" y="149"/>
                    </a:lnTo>
                    <a:lnTo>
                      <a:pt x="178" y="156"/>
                    </a:lnTo>
                    <a:lnTo>
                      <a:pt x="174" y="162"/>
                    </a:lnTo>
                    <a:lnTo>
                      <a:pt x="168" y="168"/>
                    </a:lnTo>
                    <a:lnTo>
                      <a:pt x="162" y="174"/>
                    </a:lnTo>
                    <a:lnTo>
                      <a:pt x="155" y="179"/>
                    </a:lnTo>
                    <a:lnTo>
                      <a:pt x="149" y="183"/>
                    </a:lnTo>
                    <a:lnTo>
                      <a:pt x="142" y="187"/>
                    </a:lnTo>
                    <a:lnTo>
                      <a:pt x="134" y="190"/>
                    </a:lnTo>
                    <a:lnTo>
                      <a:pt x="125" y="191"/>
                    </a:lnTo>
                    <a:lnTo>
                      <a:pt x="118" y="193"/>
                    </a:lnTo>
                    <a:lnTo>
                      <a:pt x="109" y="193"/>
                    </a:lnTo>
                    <a:close/>
                    <a:moveTo>
                      <a:pt x="109" y="0"/>
                    </a:moveTo>
                    <a:lnTo>
                      <a:pt x="98" y="0"/>
                    </a:lnTo>
                    <a:lnTo>
                      <a:pt x="87" y="2"/>
                    </a:lnTo>
                    <a:lnTo>
                      <a:pt x="77" y="4"/>
                    </a:lnTo>
                    <a:lnTo>
                      <a:pt x="66" y="8"/>
                    </a:lnTo>
                    <a:lnTo>
                      <a:pt x="57" y="13"/>
                    </a:lnTo>
                    <a:lnTo>
                      <a:pt x="48" y="18"/>
                    </a:lnTo>
                    <a:lnTo>
                      <a:pt x="40" y="25"/>
                    </a:lnTo>
                    <a:lnTo>
                      <a:pt x="32" y="32"/>
                    </a:lnTo>
                    <a:lnTo>
                      <a:pt x="25" y="40"/>
                    </a:lnTo>
                    <a:lnTo>
                      <a:pt x="19" y="48"/>
                    </a:lnTo>
                    <a:lnTo>
                      <a:pt x="13" y="57"/>
                    </a:lnTo>
                    <a:lnTo>
                      <a:pt x="8" y="66"/>
                    </a:lnTo>
                    <a:lnTo>
                      <a:pt x="5" y="77"/>
                    </a:lnTo>
                    <a:lnTo>
                      <a:pt x="2" y="87"/>
                    </a:lnTo>
                    <a:lnTo>
                      <a:pt x="1" y="98"/>
                    </a:lnTo>
                    <a:lnTo>
                      <a:pt x="0" y="109"/>
                    </a:lnTo>
                    <a:lnTo>
                      <a:pt x="1" y="120"/>
                    </a:lnTo>
                    <a:lnTo>
                      <a:pt x="2" y="131"/>
                    </a:lnTo>
                    <a:lnTo>
                      <a:pt x="5" y="142"/>
                    </a:lnTo>
                    <a:lnTo>
                      <a:pt x="8" y="151"/>
                    </a:lnTo>
                    <a:lnTo>
                      <a:pt x="13" y="161"/>
                    </a:lnTo>
                    <a:lnTo>
                      <a:pt x="19" y="171"/>
                    </a:lnTo>
                    <a:lnTo>
                      <a:pt x="25" y="178"/>
                    </a:lnTo>
                    <a:lnTo>
                      <a:pt x="32" y="187"/>
                    </a:lnTo>
                    <a:lnTo>
                      <a:pt x="40" y="193"/>
                    </a:lnTo>
                    <a:lnTo>
                      <a:pt x="48" y="200"/>
                    </a:lnTo>
                    <a:lnTo>
                      <a:pt x="57" y="205"/>
                    </a:lnTo>
                    <a:lnTo>
                      <a:pt x="66" y="210"/>
                    </a:lnTo>
                    <a:lnTo>
                      <a:pt x="77" y="214"/>
                    </a:lnTo>
                    <a:lnTo>
                      <a:pt x="87" y="217"/>
                    </a:lnTo>
                    <a:lnTo>
                      <a:pt x="98" y="218"/>
                    </a:lnTo>
                    <a:lnTo>
                      <a:pt x="109" y="219"/>
                    </a:lnTo>
                    <a:lnTo>
                      <a:pt x="120" y="218"/>
                    </a:lnTo>
                    <a:lnTo>
                      <a:pt x="131" y="217"/>
                    </a:lnTo>
                    <a:lnTo>
                      <a:pt x="142" y="214"/>
                    </a:lnTo>
                    <a:lnTo>
                      <a:pt x="151" y="210"/>
                    </a:lnTo>
                    <a:lnTo>
                      <a:pt x="161" y="205"/>
                    </a:lnTo>
                    <a:lnTo>
                      <a:pt x="169" y="200"/>
                    </a:lnTo>
                    <a:lnTo>
                      <a:pt x="178" y="193"/>
                    </a:lnTo>
                    <a:lnTo>
                      <a:pt x="187" y="187"/>
                    </a:lnTo>
                    <a:lnTo>
                      <a:pt x="193" y="178"/>
                    </a:lnTo>
                    <a:lnTo>
                      <a:pt x="200" y="171"/>
                    </a:lnTo>
                    <a:lnTo>
                      <a:pt x="205" y="161"/>
                    </a:lnTo>
                    <a:lnTo>
                      <a:pt x="209" y="151"/>
                    </a:lnTo>
                    <a:lnTo>
                      <a:pt x="213" y="142"/>
                    </a:lnTo>
                    <a:lnTo>
                      <a:pt x="216" y="131"/>
                    </a:lnTo>
                    <a:lnTo>
                      <a:pt x="218" y="120"/>
                    </a:lnTo>
                    <a:lnTo>
                      <a:pt x="218" y="109"/>
                    </a:lnTo>
                    <a:lnTo>
                      <a:pt x="218" y="98"/>
                    </a:lnTo>
                    <a:lnTo>
                      <a:pt x="216" y="87"/>
                    </a:lnTo>
                    <a:lnTo>
                      <a:pt x="213" y="77"/>
                    </a:lnTo>
                    <a:lnTo>
                      <a:pt x="209" y="66"/>
                    </a:lnTo>
                    <a:lnTo>
                      <a:pt x="205" y="57"/>
                    </a:lnTo>
                    <a:lnTo>
                      <a:pt x="200" y="48"/>
                    </a:lnTo>
                    <a:lnTo>
                      <a:pt x="193" y="40"/>
                    </a:lnTo>
                    <a:lnTo>
                      <a:pt x="187" y="32"/>
                    </a:lnTo>
                    <a:lnTo>
                      <a:pt x="178" y="25"/>
                    </a:lnTo>
                    <a:lnTo>
                      <a:pt x="169" y="18"/>
                    </a:lnTo>
                    <a:lnTo>
                      <a:pt x="161" y="13"/>
                    </a:lnTo>
                    <a:lnTo>
                      <a:pt x="151" y="8"/>
                    </a:lnTo>
                    <a:lnTo>
                      <a:pt x="142" y="4"/>
                    </a:lnTo>
                    <a:lnTo>
                      <a:pt x="131" y="2"/>
                    </a:lnTo>
                    <a:lnTo>
                      <a:pt x="120" y="0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62">
                <a:extLst>
                  <a:ext uri="{FF2B5EF4-FFF2-40B4-BE49-F238E27FC236}">
                    <a16:creationId xmlns:a16="http://schemas.microsoft.com/office/drawing/2014/main" id="{2A0480A7-FD52-4559-A557-655B5DF3A4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3713" y="3278188"/>
                <a:ext cx="49213" cy="47625"/>
              </a:xfrm>
              <a:custGeom>
                <a:avLst/>
                <a:gdLst>
                  <a:gd name="T0" fmla="*/ 54 w 122"/>
                  <a:gd name="T1" fmla="*/ 96 h 121"/>
                  <a:gd name="T2" fmla="*/ 41 w 122"/>
                  <a:gd name="T3" fmla="*/ 90 h 121"/>
                  <a:gd name="T4" fmla="*/ 31 w 122"/>
                  <a:gd name="T5" fmla="*/ 81 h 121"/>
                  <a:gd name="T6" fmla="*/ 26 w 122"/>
                  <a:gd name="T7" fmla="*/ 68 h 121"/>
                  <a:gd name="T8" fmla="*/ 26 w 122"/>
                  <a:gd name="T9" fmla="*/ 54 h 121"/>
                  <a:gd name="T10" fmla="*/ 31 w 122"/>
                  <a:gd name="T11" fmla="*/ 41 h 121"/>
                  <a:gd name="T12" fmla="*/ 41 w 122"/>
                  <a:gd name="T13" fmla="*/ 31 h 121"/>
                  <a:gd name="T14" fmla="*/ 54 w 122"/>
                  <a:gd name="T15" fmla="*/ 26 h 121"/>
                  <a:gd name="T16" fmla="*/ 68 w 122"/>
                  <a:gd name="T17" fmla="*/ 26 h 121"/>
                  <a:gd name="T18" fmla="*/ 81 w 122"/>
                  <a:gd name="T19" fmla="*/ 31 h 121"/>
                  <a:gd name="T20" fmla="*/ 90 w 122"/>
                  <a:gd name="T21" fmla="*/ 41 h 121"/>
                  <a:gd name="T22" fmla="*/ 96 w 122"/>
                  <a:gd name="T23" fmla="*/ 54 h 121"/>
                  <a:gd name="T24" fmla="*/ 96 w 122"/>
                  <a:gd name="T25" fmla="*/ 68 h 121"/>
                  <a:gd name="T26" fmla="*/ 90 w 122"/>
                  <a:gd name="T27" fmla="*/ 81 h 121"/>
                  <a:gd name="T28" fmla="*/ 81 w 122"/>
                  <a:gd name="T29" fmla="*/ 90 h 121"/>
                  <a:gd name="T30" fmla="*/ 68 w 122"/>
                  <a:gd name="T31" fmla="*/ 96 h 121"/>
                  <a:gd name="T32" fmla="*/ 61 w 122"/>
                  <a:gd name="T33" fmla="*/ 0 h 121"/>
                  <a:gd name="T34" fmla="*/ 49 w 122"/>
                  <a:gd name="T35" fmla="*/ 1 h 121"/>
                  <a:gd name="T36" fmla="*/ 38 w 122"/>
                  <a:gd name="T37" fmla="*/ 4 h 121"/>
                  <a:gd name="T38" fmla="*/ 27 w 122"/>
                  <a:gd name="T39" fmla="*/ 11 h 121"/>
                  <a:gd name="T40" fmla="*/ 19 w 122"/>
                  <a:gd name="T41" fmla="*/ 18 h 121"/>
                  <a:gd name="T42" fmla="*/ 11 w 122"/>
                  <a:gd name="T43" fmla="*/ 27 h 121"/>
                  <a:gd name="T44" fmla="*/ 5 w 122"/>
                  <a:gd name="T45" fmla="*/ 38 h 121"/>
                  <a:gd name="T46" fmla="*/ 1 w 122"/>
                  <a:gd name="T47" fmla="*/ 48 h 121"/>
                  <a:gd name="T48" fmla="*/ 0 w 122"/>
                  <a:gd name="T49" fmla="*/ 61 h 121"/>
                  <a:gd name="T50" fmla="*/ 1 w 122"/>
                  <a:gd name="T51" fmla="*/ 73 h 121"/>
                  <a:gd name="T52" fmla="*/ 5 w 122"/>
                  <a:gd name="T53" fmla="*/ 85 h 121"/>
                  <a:gd name="T54" fmla="*/ 11 w 122"/>
                  <a:gd name="T55" fmla="*/ 96 h 121"/>
                  <a:gd name="T56" fmla="*/ 19 w 122"/>
                  <a:gd name="T57" fmla="*/ 104 h 121"/>
                  <a:gd name="T58" fmla="*/ 27 w 122"/>
                  <a:gd name="T59" fmla="*/ 112 h 121"/>
                  <a:gd name="T60" fmla="*/ 38 w 122"/>
                  <a:gd name="T61" fmla="*/ 117 h 121"/>
                  <a:gd name="T62" fmla="*/ 49 w 122"/>
                  <a:gd name="T63" fmla="*/ 120 h 121"/>
                  <a:gd name="T64" fmla="*/ 61 w 122"/>
                  <a:gd name="T65" fmla="*/ 121 h 121"/>
                  <a:gd name="T66" fmla="*/ 73 w 122"/>
                  <a:gd name="T67" fmla="*/ 120 h 121"/>
                  <a:gd name="T68" fmla="*/ 85 w 122"/>
                  <a:gd name="T69" fmla="*/ 117 h 121"/>
                  <a:gd name="T70" fmla="*/ 95 w 122"/>
                  <a:gd name="T71" fmla="*/ 112 h 121"/>
                  <a:gd name="T72" fmla="*/ 104 w 122"/>
                  <a:gd name="T73" fmla="*/ 104 h 121"/>
                  <a:gd name="T74" fmla="*/ 112 w 122"/>
                  <a:gd name="T75" fmla="*/ 96 h 121"/>
                  <a:gd name="T76" fmla="*/ 117 w 122"/>
                  <a:gd name="T77" fmla="*/ 85 h 121"/>
                  <a:gd name="T78" fmla="*/ 121 w 122"/>
                  <a:gd name="T79" fmla="*/ 73 h 121"/>
                  <a:gd name="T80" fmla="*/ 122 w 122"/>
                  <a:gd name="T81" fmla="*/ 61 h 121"/>
                  <a:gd name="T82" fmla="*/ 121 w 122"/>
                  <a:gd name="T83" fmla="*/ 48 h 121"/>
                  <a:gd name="T84" fmla="*/ 117 w 122"/>
                  <a:gd name="T85" fmla="*/ 38 h 121"/>
                  <a:gd name="T86" fmla="*/ 112 w 122"/>
                  <a:gd name="T87" fmla="*/ 27 h 121"/>
                  <a:gd name="T88" fmla="*/ 104 w 122"/>
                  <a:gd name="T89" fmla="*/ 18 h 121"/>
                  <a:gd name="T90" fmla="*/ 95 w 122"/>
                  <a:gd name="T91" fmla="*/ 11 h 121"/>
                  <a:gd name="T92" fmla="*/ 85 w 122"/>
                  <a:gd name="T93" fmla="*/ 4 h 121"/>
                  <a:gd name="T94" fmla="*/ 73 w 122"/>
                  <a:gd name="T95" fmla="*/ 1 h 121"/>
                  <a:gd name="T96" fmla="*/ 61 w 122"/>
                  <a:gd name="T9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2" h="121">
                    <a:moveTo>
                      <a:pt x="61" y="97"/>
                    </a:moveTo>
                    <a:lnTo>
                      <a:pt x="54" y="96"/>
                    </a:lnTo>
                    <a:lnTo>
                      <a:pt x="47" y="93"/>
                    </a:lnTo>
                    <a:lnTo>
                      <a:pt x="41" y="90"/>
                    </a:lnTo>
                    <a:lnTo>
                      <a:pt x="36" y="86"/>
                    </a:lnTo>
                    <a:lnTo>
                      <a:pt x="31" y="81"/>
                    </a:lnTo>
                    <a:lnTo>
                      <a:pt x="28" y="75"/>
                    </a:lnTo>
                    <a:lnTo>
                      <a:pt x="26" y="68"/>
                    </a:lnTo>
                    <a:lnTo>
                      <a:pt x="26" y="61"/>
                    </a:lnTo>
                    <a:lnTo>
                      <a:pt x="26" y="54"/>
                    </a:lnTo>
                    <a:lnTo>
                      <a:pt x="28" y="47"/>
                    </a:lnTo>
                    <a:lnTo>
                      <a:pt x="31" y="41"/>
                    </a:lnTo>
                    <a:lnTo>
                      <a:pt x="36" y="35"/>
                    </a:lnTo>
                    <a:lnTo>
                      <a:pt x="41" y="31"/>
                    </a:lnTo>
                    <a:lnTo>
                      <a:pt x="47" y="28"/>
                    </a:lnTo>
                    <a:lnTo>
                      <a:pt x="54" y="26"/>
                    </a:lnTo>
                    <a:lnTo>
                      <a:pt x="61" y="25"/>
                    </a:lnTo>
                    <a:lnTo>
                      <a:pt x="68" y="26"/>
                    </a:lnTo>
                    <a:lnTo>
                      <a:pt x="75" y="28"/>
                    </a:lnTo>
                    <a:lnTo>
                      <a:pt x="81" y="31"/>
                    </a:lnTo>
                    <a:lnTo>
                      <a:pt x="86" y="35"/>
                    </a:lnTo>
                    <a:lnTo>
                      <a:pt x="90" y="41"/>
                    </a:lnTo>
                    <a:lnTo>
                      <a:pt x="94" y="47"/>
                    </a:lnTo>
                    <a:lnTo>
                      <a:pt x="96" y="54"/>
                    </a:lnTo>
                    <a:lnTo>
                      <a:pt x="97" y="61"/>
                    </a:lnTo>
                    <a:lnTo>
                      <a:pt x="96" y="68"/>
                    </a:lnTo>
                    <a:lnTo>
                      <a:pt x="94" y="75"/>
                    </a:lnTo>
                    <a:lnTo>
                      <a:pt x="90" y="81"/>
                    </a:lnTo>
                    <a:lnTo>
                      <a:pt x="86" y="86"/>
                    </a:lnTo>
                    <a:lnTo>
                      <a:pt x="81" y="90"/>
                    </a:lnTo>
                    <a:lnTo>
                      <a:pt x="75" y="93"/>
                    </a:lnTo>
                    <a:lnTo>
                      <a:pt x="68" y="96"/>
                    </a:lnTo>
                    <a:lnTo>
                      <a:pt x="61" y="97"/>
                    </a:lnTo>
                    <a:close/>
                    <a:moveTo>
                      <a:pt x="61" y="0"/>
                    </a:moveTo>
                    <a:lnTo>
                      <a:pt x="55" y="0"/>
                    </a:lnTo>
                    <a:lnTo>
                      <a:pt x="49" y="1"/>
                    </a:lnTo>
                    <a:lnTo>
                      <a:pt x="43" y="2"/>
                    </a:lnTo>
                    <a:lnTo>
                      <a:pt x="38" y="4"/>
                    </a:lnTo>
                    <a:lnTo>
                      <a:pt x="32" y="8"/>
                    </a:lnTo>
                    <a:lnTo>
                      <a:pt x="27" y="11"/>
                    </a:lnTo>
                    <a:lnTo>
                      <a:pt x="23" y="14"/>
                    </a:lnTo>
                    <a:lnTo>
                      <a:pt x="19" y="18"/>
                    </a:lnTo>
                    <a:lnTo>
                      <a:pt x="14" y="23"/>
                    </a:lnTo>
                    <a:lnTo>
                      <a:pt x="11" y="27"/>
                    </a:lnTo>
                    <a:lnTo>
                      <a:pt x="8" y="32"/>
                    </a:lnTo>
                    <a:lnTo>
                      <a:pt x="5" y="38"/>
                    </a:lnTo>
                    <a:lnTo>
                      <a:pt x="3" y="43"/>
                    </a:lnTo>
                    <a:lnTo>
                      <a:pt x="1" y="48"/>
                    </a:lnTo>
                    <a:lnTo>
                      <a:pt x="0" y="55"/>
                    </a:lnTo>
                    <a:lnTo>
                      <a:pt x="0" y="61"/>
                    </a:lnTo>
                    <a:lnTo>
                      <a:pt x="0" y="67"/>
                    </a:lnTo>
                    <a:lnTo>
                      <a:pt x="1" y="73"/>
                    </a:lnTo>
                    <a:lnTo>
                      <a:pt x="3" y="79"/>
                    </a:lnTo>
                    <a:lnTo>
                      <a:pt x="5" y="85"/>
                    </a:lnTo>
                    <a:lnTo>
                      <a:pt x="8" y="90"/>
                    </a:lnTo>
                    <a:lnTo>
                      <a:pt x="11" y="96"/>
                    </a:lnTo>
                    <a:lnTo>
                      <a:pt x="14" y="100"/>
                    </a:lnTo>
                    <a:lnTo>
                      <a:pt x="19" y="104"/>
                    </a:lnTo>
                    <a:lnTo>
                      <a:pt x="23" y="108"/>
                    </a:lnTo>
                    <a:lnTo>
                      <a:pt x="27" y="112"/>
                    </a:lnTo>
                    <a:lnTo>
                      <a:pt x="32" y="115"/>
                    </a:lnTo>
                    <a:lnTo>
                      <a:pt x="38" y="117"/>
                    </a:lnTo>
                    <a:lnTo>
                      <a:pt x="43" y="119"/>
                    </a:lnTo>
                    <a:lnTo>
                      <a:pt x="49" y="120"/>
                    </a:lnTo>
                    <a:lnTo>
                      <a:pt x="55" y="121"/>
                    </a:lnTo>
                    <a:lnTo>
                      <a:pt x="61" y="121"/>
                    </a:lnTo>
                    <a:lnTo>
                      <a:pt x="68" y="121"/>
                    </a:lnTo>
                    <a:lnTo>
                      <a:pt x="73" y="120"/>
                    </a:lnTo>
                    <a:lnTo>
                      <a:pt x="80" y="119"/>
                    </a:lnTo>
                    <a:lnTo>
                      <a:pt x="85" y="117"/>
                    </a:lnTo>
                    <a:lnTo>
                      <a:pt x="90" y="115"/>
                    </a:lnTo>
                    <a:lnTo>
                      <a:pt x="95" y="112"/>
                    </a:lnTo>
                    <a:lnTo>
                      <a:pt x="100" y="108"/>
                    </a:lnTo>
                    <a:lnTo>
                      <a:pt x="104" y="104"/>
                    </a:lnTo>
                    <a:lnTo>
                      <a:pt x="108" y="100"/>
                    </a:lnTo>
                    <a:lnTo>
                      <a:pt x="112" y="96"/>
                    </a:lnTo>
                    <a:lnTo>
                      <a:pt x="115" y="90"/>
                    </a:lnTo>
                    <a:lnTo>
                      <a:pt x="117" y="85"/>
                    </a:lnTo>
                    <a:lnTo>
                      <a:pt x="119" y="79"/>
                    </a:lnTo>
                    <a:lnTo>
                      <a:pt x="121" y="73"/>
                    </a:lnTo>
                    <a:lnTo>
                      <a:pt x="122" y="67"/>
                    </a:lnTo>
                    <a:lnTo>
                      <a:pt x="122" y="61"/>
                    </a:lnTo>
                    <a:lnTo>
                      <a:pt x="122" y="55"/>
                    </a:lnTo>
                    <a:lnTo>
                      <a:pt x="121" y="48"/>
                    </a:lnTo>
                    <a:lnTo>
                      <a:pt x="119" y="43"/>
                    </a:lnTo>
                    <a:lnTo>
                      <a:pt x="117" y="38"/>
                    </a:lnTo>
                    <a:lnTo>
                      <a:pt x="115" y="32"/>
                    </a:lnTo>
                    <a:lnTo>
                      <a:pt x="112" y="27"/>
                    </a:lnTo>
                    <a:lnTo>
                      <a:pt x="108" y="23"/>
                    </a:lnTo>
                    <a:lnTo>
                      <a:pt x="104" y="18"/>
                    </a:lnTo>
                    <a:lnTo>
                      <a:pt x="100" y="14"/>
                    </a:lnTo>
                    <a:lnTo>
                      <a:pt x="95" y="11"/>
                    </a:lnTo>
                    <a:lnTo>
                      <a:pt x="90" y="8"/>
                    </a:lnTo>
                    <a:lnTo>
                      <a:pt x="85" y="4"/>
                    </a:lnTo>
                    <a:lnTo>
                      <a:pt x="80" y="2"/>
                    </a:lnTo>
                    <a:lnTo>
                      <a:pt x="73" y="1"/>
                    </a:lnTo>
                    <a:lnTo>
                      <a:pt x="68" y="0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63">
                <a:extLst>
                  <a:ext uri="{FF2B5EF4-FFF2-40B4-BE49-F238E27FC236}">
                    <a16:creationId xmlns:a16="http://schemas.microsoft.com/office/drawing/2014/main" id="{396D4972-5353-47A8-84B3-3A49138B46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47813" y="3330576"/>
                <a:ext cx="212725" cy="212725"/>
              </a:xfrm>
              <a:custGeom>
                <a:avLst/>
                <a:gdLst>
                  <a:gd name="T0" fmla="*/ 407 w 535"/>
                  <a:gd name="T1" fmla="*/ 408 h 536"/>
                  <a:gd name="T2" fmla="*/ 367 w 535"/>
                  <a:gd name="T3" fmla="*/ 436 h 536"/>
                  <a:gd name="T4" fmla="*/ 330 w 535"/>
                  <a:gd name="T5" fmla="*/ 452 h 536"/>
                  <a:gd name="T6" fmla="*/ 321 w 535"/>
                  <a:gd name="T7" fmla="*/ 465 h 536"/>
                  <a:gd name="T8" fmla="*/ 217 w 535"/>
                  <a:gd name="T9" fmla="*/ 461 h 536"/>
                  <a:gd name="T10" fmla="*/ 199 w 535"/>
                  <a:gd name="T11" fmla="*/ 449 h 536"/>
                  <a:gd name="T12" fmla="*/ 163 w 535"/>
                  <a:gd name="T13" fmla="*/ 432 h 536"/>
                  <a:gd name="T14" fmla="*/ 134 w 535"/>
                  <a:gd name="T15" fmla="*/ 409 h 536"/>
                  <a:gd name="T16" fmla="*/ 82 w 535"/>
                  <a:gd name="T17" fmla="*/ 433 h 536"/>
                  <a:gd name="T18" fmla="*/ 75 w 535"/>
                  <a:gd name="T19" fmla="*/ 316 h 536"/>
                  <a:gd name="T20" fmla="*/ 72 w 535"/>
                  <a:gd name="T21" fmla="*/ 287 h 536"/>
                  <a:gd name="T22" fmla="*/ 72 w 535"/>
                  <a:gd name="T23" fmla="*/ 246 h 536"/>
                  <a:gd name="T24" fmla="*/ 75 w 535"/>
                  <a:gd name="T25" fmla="*/ 217 h 536"/>
                  <a:gd name="T26" fmla="*/ 82 w 535"/>
                  <a:gd name="T27" fmla="*/ 99 h 536"/>
                  <a:gd name="T28" fmla="*/ 134 w 535"/>
                  <a:gd name="T29" fmla="*/ 124 h 536"/>
                  <a:gd name="T30" fmla="*/ 163 w 535"/>
                  <a:gd name="T31" fmla="*/ 101 h 536"/>
                  <a:gd name="T32" fmla="*/ 199 w 535"/>
                  <a:gd name="T33" fmla="*/ 84 h 536"/>
                  <a:gd name="T34" fmla="*/ 217 w 535"/>
                  <a:gd name="T35" fmla="*/ 72 h 536"/>
                  <a:gd name="T36" fmla="*/ 321 w 535"/>
                  <a:gd name="T37" fmla="*/ 68 h 536"/>
                  <a:gd name="T38" fmla="*/ 330 w 535"/>
                  <a:gd name="T39" fmla="*/ 81 h 536"/>
                  <a:gd name="T40" fmla="*/ 367 w 535"/>
                  <a:gd name="T41" fmla="*/ 97 h 536"/>
                  <a:gd name="T42" fmla="*/ 407 w 535"/>
                  <a:gd name="T43" fmla="*/ 124 h 536"/>
                  <a:gd name="T44" fmla="*/ 505 w 535"/>
                  <a:gd name="T45" fmla="*/ 188 h 536"/>
                  <a:gd name="T46" fmla="*/ 458 w 535"/>
                  <a:gd name="T47" fmla="*/ 221 h 536"/>
                  <a:gd name="T48" fmla="*/ 463 w 535"/>
                  <a:gd name="T49" fmla="*/ 256 h 536"/>
                  <a:gd name="T50" fmla="*/ 461 w 535"/>
                  <a:gd name="T51" fmla="*/ 297 h 536"/>
                  <a:gd name="T52" fmla="*/ 462 w 535"/>
                  <a:gd name="T53" fmla="*/ 319 h 536"/>
                  <a:gd name="T54" fmla="*/ 528 w 535"/>
                  <a:gd name="T55" fmla="*/ 329 h 536"/>
                  <a:gd name="T56" fmla="*/ 489 w 535"/>
                  <a:gd name="T57" fmla="*/ 276 h 536"/>
                  <a:gd name="T58" fmla="*/ 486 w 535"/>
                  <a:gd name="T59" fmla="*/ 238 h 536"/>
                  <a:gd name="T60" fmla="*/ 534 w 535"/>
                  <a:gd name="T61" fmla="*/ 197 h 536"/>
                  <a:gd name="T62" fmla="*/ 467 w 535"/>
                  <a:gd name="T63" fmla="*/ 74 h 536"/>
                  <a:gd name="T64" fmla="*/ 455 w 535"/>
                  <a:gd name="T65" fmla="*/ 70 h 536"/>
                  <a:gd name="T66" fmla="*/ 380 w 535"/>
                  <a:gd name="T67" fmla="*/ 74 h 536"/>
                  <a:gd name="T68" fmla="*/ 346 w 535"/>
                  <a:gd name="T69" fmla="*/ 8 h 536"/>
                  <a:gd name="T70" fmla="*/ 205 w 535"/>
                  <a:gd name="T71" fmla="*/ 0 h 536"/>
                  <a:gd name="T72" fmla="*/ 192 w 535"/>
                  <a:gd name="T73" fmla="*/ 13 h 536"/>
                  <a:gd name="T74" fmla="*/ 143 w 535"/>
                  <a:gd name="T75" fmla="*/ 84 h 536"/>
                  <a:gd name="T76" fmla="*/ 74 w 535"/>
                  <a:gd name="T77" fmla="*/ 70 h 536"/>
                  <a:gd name="T78" fmla="*/ 0 w 535"/>
                  <a:gd name="T79" fmla="*/ 191 h 536"/>
                  <a:gd name="T80" fmla="*/ 49 w 535"/>
                  <a:gd name="T81" fmla="*/ 229 h 536"/>
                  <a:gd name="T82" fmla="*/ 46 w 535"/>
                  <a:gd name="T83" fmla="*/ 266 h 536"/>
                  <a:gd name="T84" fmla="*/ 48 w 535"/>
                  <a:gd name="T85" fmla="*/ 303 h 536"/>
                  <a:gd name="T86" fmla="*/ 0 w 535"/>
                  <a:gd name="T87" fmla="*/ 340 h 536"/>
                  <a:gd name="T88" fmla="*/ 73 w 535"/>
                  <a:gd name="T89" fmla="*/ 463 h 536"/>
                  <a:gd name="T90" fmla="*/ 143 w 535"/>
                  <a:gd name="T91" fmla="*/ 449 h 536"/>
                  <a:gd name="T92" fmla="*/ 192 w 535"/>
                  <a:gd name="T93" fmla="*/ 523 h 536"/>
                  <a:gd name="T94" fmla="*/ 205 w 535"/>
                  <a:gd name="T95" fmla="*/ 536 h 536"/>
                  <a:gd name="T96" fmla="*/ 346 w 535"/>
                  <a:gd name="T97" fmla="*/ 528 h 536"/>
                  <a:gd name="T98" fmla="*/ 364 w 535"/>
                  <a:gd name="T99" fmla="*/ 467 h 536"/>
                  <a:gd name="T100" fmla="*/ 409 w 535"/>
                  <a:gd name="T101" fmla="*/ 437 h 536"/>
                  <a:gd name="T102" fmla="*/ 458 w 535"/>
                  <a:gd name="T103" fmla="*/ 463 h 536"/>
                  <a:gd name="T104" fmla="*/ 467 w 535"/>
                  <a:gd name="T105" fmla="*/ 459 h 536"/>
                  <a:gd name="T106" fmla="*/ 535 w 535"/>
                  <a:gd name="T107" fmla="*/ 335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35" h="536">
                    <a:moveTo>
                      <a:pt x="453" y="433"/>
                    </a:moveTo>
                    <a:lnTo>
                      <a:pt x="414" y="410"/>
                    </a:lnTo>
                    <a:lnTo>
                      <a:pt x="410" y="409"/>
                    </a:lnTo>
                    <a:lnTo>
                      <a:pt x="407" y="408"/>
                    </a:lnTo>
                    <a:lnTo>
                      <a:pt x="403" y="409"/>
                    </a:lnTo>
                    <a:lnTo>
                      <a:pt x="399" y="411"/>
                    </a:lnTo>
                    <a:lnTo>
                      <a:pt x="383" y="424"/>
                    </a:lnTo>
                    <a:lnTo>
                      <a:pt x="367" y="436"/>
                    </a:lnTo>
                    <a:lnTo>
                      <a:pt x="359" y="441"/>
                    </a:lnTo>
                    <a:lnTo>
                      <a:pt x="350" y="446"/>
                    </a:lnTo>
                    <a:lnTo>
                      <a:pt x="340" y="449"/>
                    </a:lnTo>
                    <a:lnTo>
                      <a:pt x="330" y="452"/>
                    </a:lnTo>
                    <a:lnTo>
                      <a:pt x="326" y="454"/>
                    </a:lnTo>
                    <a:lnTo>
                      <a:pt x="323" y="457"/>
                    </a:lnTo>
                    <a:lnTo>
                      <a:pt x="321" y="461"/>
                    </a:lnTo>
                    <a:lnTo>
                      <a:pt x="321" y="465"/>
                    </a:lnTo>
                    <a:lnTo>
                      <a:pt x="321" y="511"/>
                    </a:lnTo>
                    <a:lnTo>
                      <a:pt x="218" y="511"/>
                    </a:lnTo>
                    <a:lnTo>
                      <a:pt x="218" y="465"/>
                    </a:lnTo>
                    <a:lnTo>
                      <a:pt x="217" y="461"/>
                    </a:lnTo>
                    <a:lnTo>
                      <a:pt x="216" y="457"/>
                    </a:lnTo>
                    <a:lnTo>
                      <a:pt x="213" y="454"/>
                    </a:lnTo>
                    <a:lnTo>
                      <a:pt x="208" y="452"/>
                    </a:lnTo>
                    <a:lnTo>
                      <a:pt x="199" y="449"/>
                    </a:lnTo>
                    <a:lnTo>
                      <a:pt x="189" y="446"/>
                    </a:lnTo>
                    <a:lnTo>
                      <a:pt x="180" y="441"/>
                    </a:lnTo>
                    <a:lnTo>
                      <a:pt x="172" y="437"/>
                    </a:lnTo>
                    <a:lnTo>
                      <a:pt x="163" y="432"/>
                    </a:lnTo>
                    <a:lnTo>
                      <a:pt x="155" y="425"/>
                    </a:lnTo>
                    <a:lnTo>
                      <a:pt x="146" y="419"/>
                    </a:lnTo>
                    <a:lnTo>
                      <a:pt x="137" y="411"/>
                    </a:lnTo>
                    <a:lnTo>
                      <a:pt x="134" y="409"/>
                    </a:lnTo>
                    <a:lnTo>
                      <a:pt x="130" y="408"/>
                    </a:lnTo>
                    <a:lnTo>
                      <a:pt x="126" y="409"/>
                    </a:lnTo>
                    <a:lnTo>
                      <a:pt x="122" y="410"/>
                    </a:lnTo>
                    <a:lnTo>
                      <a:pt x="82" y="433"/>
                    </a:lnTo>
                    <a:lnTo>
                      <a:pt x="30" y="344"/>
                    </a:lnTo>
                    <a:lnTo>
                      <a:pt x="70" y="321"/>
                    </a:lnTo>
                    <a:lnTo>
                      <a:pt x="73" y="319"/>
                    </a:lnTo>
                    <a:lnTo>
                      <a:pt x="75" y="316"/>
                    </a:lnTo>
                    <a:lnTo>
                      <a:pt x="75" y="311"/>
                    </a:lnTo>
                    <a:lnTo>
                      <a:pt x="75" y="307"/>
                    </a:lnTo>
                    <a:lnTo>
                      <a:pt x="74" y="297"/>
                    </a:lnTo>
                    <a:lnTo>
                      <a:pt x="72" y="287"/>
                    </a:lnTo>
                    <a:lnTo>
                      <a:pt x="72" y="277"/>
                    </a:lnTo>
                    <a:lnTo>
                      <a:pt x="71" y="266"/>
                    </a:lnTo>
                    <a:lnTo>
                      <a:pt x="72" y="257"/>
                    </a:lnTo>
                    <a:lnTo>
                      <a:pt x="72" y="246"/>
                    </a:lnTo>
                    <a:lnTo>
                      <a:pt x="74" y="236"/>
                    </a:lnTo>
                    <a:lnTo>
                      <a:pt x="75" y="226"/>
                    </a:lnTo>
                    <a:lnTo>
                      <a:pt x="76" y="221"/>
                    </a:lnTo>
                    <a:lnTo>
                      <a:pt x="75" y="217"/>
                    </a:lnTo>
                    <a:lnTo>
                      <a:pt x="73" y="214"/>
                    </a:lnTo>
                    <a:lnTo>
                      <a:pt x="70" y="212"/>
                    </a:lnTo>
                    <a:lnTo>
                      <a:pt x="30" y="188"/>
                    </a:lnTo>
                    <a:lnTo>
                      <a:pt x="82" y="99"/>
                    </a:lnTo>
                    <a:lnTo>
                      <a:pt x="122" y="122"/>
                    </a:lnTo>
                    <a:lnTo>
                      <a:pt x="126" y="124"/>
                    </a:lnTo>
                    <a:lnTo>
                      <a:pt x="130" y="124"/>
                    </a:lnTo>
                    <a:lnTo>
                      <a:pt x="134" y="124"/>
                    </a:lnTo>
                    <a:lnTo>
                      <a:pt x="137" y="121"/>
                    </a:lnTo>
                    <a:lnTo>
                      <a:pt x="146" y="114"/>
                    </a:lnTo>
                    <a:lnTo>
                      <a:pt x="155" y="106"/>
                    </a:lnTo>
                    <a:lnTo>
                      <a:pt x="163" y="101"/>
                    </a:lnTo>
                    <a:lnTo>
                      <a:pt x="172" y="96"/>
                    </a:lnTo>
                    <a:lnTo>
                      <a:pt x="180" y="91"/>
                    </a:lnTo>
                    <a:lnTo>
                      <a:pt x="189" y="87"/>
                    </a:lnTo>
                    <a:lnTo>
                      <a:pt x="199" y="84"/>
                    </a:lnTo>
                    <a:lnTo>
                      <a:pt x="208" y="81"/>
                    </a:lnTo>
                    <a:lnTo>
                      <a:pt x="213" y="78"/>
                    </a:lnTo>
                    <a:lnTo>
                      <a:pt x="215" y="76"/>
                    </a:lnTo>
                    <a:lnTo>
                      <a:pt x="217" y="72"/>
                    </a:lnTo>
                    <a:lnTo>
                      <a:pt x="218" y="68"/>
                    </a:lnTo>
                    <a:lnTo>
                      <a:pt x="218" y="26"/>
                    </a:lnTo>
                    <a:lnTo>
                      <a:pt x="321" y="26"/>
                    </a:lnTo>
                    <a:lnTo>
                      <a:pt x="321" y="68"/>
                    </a:lnTo>
                    <a:lnTo>
                      <a:pt x="321" y="72"/>
                    </a:lnTo>
                    <a:lnTo>
                      <a:pt x="323" y="76"/>
                    </a:lnTo>
                    <a:lnTo>
                      <a:pt x="326" y="78"/>
                    </a:lnTo>
                    <a:lnTo>
                      <a:pt x="330" y="81"/>
                    </a:lnTo>
                    <a:lnTo>
                      <a:pt x="340" y="84"/>
                    </a:lnTo>
                    <a:lnTo>
                      <a:pt x="350" y="87"/>
                    </a:lnTo>
                    <a:lnTo>
                      <a:pt x="360" y="91"/>
                    </a:lnTo>
                    <a:lnTo>
                      <a:pt x="367" y="97"/>
                    </a:lnTo>
                    <a:lnTo>
                      <a:pt x="383" y="107"/>
                    </a:lnTo>
                    <a:lnTo>
                      <a:pt x="399" y="121"/>
                    </a:lnTo>
                    <a:lnTo>
                      <a:pt x="403" y="124"/>
                    </a:lnTo>
                    <a:lnTo>
                      <a:pt x="407" y="124"/>
                    </a:lnTo>
                    <a:lnTo>
                      <a:pt x="410" y="124"/>
                    </a:lnTo>
                    <a:lnTo>
                      <a:pt x="414" y="122"/>
                    </a:lnTo>
                    <a:lnTo>
                      <a:pt x="453" y="99"/>
                    </a:lnTo>
                    <a:lnTo>
                      <a:pt x="505" y="188"/>
                    </a:lnTo>
                    <a:lnTo>
                      <a:pt x="465" y="212"/>
                    </a:lnTo>
                    <a:lnTo>
                      <a:pt x="462" y="214"/>
                    </a:lnTo>
                    <a:lnTo>
                      <a:pt x="460" y="217"/>
                    </a:lnTo>
                    <a:lnTo>
                      <a:pt x="458" y="221"/>
                    </a:lnTo>
                    <a:lnTo>
                      <a:pt x="458" y="226"/>
                    </a:lnTo>
                    <a:lnTo>
                      <a:pt x="461" y="235"/>
                    </a:lnTo>
                    <a:lnTo>
                      <a:pt x="462" y="246"/>
                    </a:lnTo>
                    <a:lnTo>
                      <a:pt x="463" y="256"/>
                    </a:lnTo>
                    <a:lnTo>
                      <a:pt x="463" y="266"/>
                    </a:lnTo>
                    <a:lnTo>
                      <a:pt x="463" y="277"/>
                    </a:lnTo>
                    <a:lnTo>
                      <a:pt x="462" y="287"/>
                    </a:lnTo>
                    <a:lnTo>
                      <a:pt x="461" y="297"/>
                    </a:lnTo>
                    <a:lnTo>
                      <a:pt x="458" y="307"/>
                    </a:lnTo>
                    <a:lnTo>
                      <a:pt x="458" y="311"/>
                    </a:lnTo>
                    <a:lnTo>
                      <a:pt x="460" y="316"/>
                    </a:lnTo>
                    <a:lnTo>
                      <a:pt x="462" y="319"/>
                    </a:lnTo>
                    <a:lnTo>
                      <a:pt x="465" y="321"/>
                    </a:lnTo>
                    <a:lnTo>
                      <a:pt x="505" y="344"/>
                    </a:lnTo>
                    <a:lnTo>
                      <a:pt x="453" y="433"/>
                    </a:lnTo>
                    <a:close/>
                    <a:moveTo>
                      <a:pt x="528" y="329"/>
                    </a:moveTo>
                    <a:lnTo>
                      <a:pt x="485" y="303"/>
                    </a:lnTo>
                    <a:lnTo>
                      <a:pt x="486" y="294"/>
                    </a:lnTo>
                    <a:lnTo>
                      <a:pt x="487" y="285"/>
                    </a:lnTo>
                    <a:lnTo>
                      <a:pt x="489" y="276"/>
                    </a:lnTo>
                    <a:lnTo>
                      <a:pt x="489" y="266"/>
                    </a:lnTo>
                    <a:lnTo>
                      <a:pt x="489" y="257"/>
                    </a:lnTo>
                    <a:lnTo>
                      <a:pt x="487" y="248"/>
                    </a:lnTo>
                    <a:lnTo>
                      <a:pt x="486" y="238"/>
                    </a:lnTo>
                    <a:lnTo>
                      <a:pt x="485" y="229"/>
                    </a:lnTo>
                    <a:lnTo>
                      <a:pt x="528" y="205"/>
                    </a:lnTo>
                    <a:lnTo>
                      <a:pt x="531" y="202"/>
                    </a:lnTo>
                    <a:lnTo>
                      <a:pt x="534" y="197"/>
                    </a:lnTo>
                    <a:lnTo>
                      <a:pt x="535" y="192"/>
                    </a:lnTo>
                    <a:lnTo>
                      <a:pt x="533" y="187"/>
                    </a:lnTo>
                    <a:lnTo>
                      <a:pt x="468" y="76"/>
                    </a:lnTo>
                    <a:lnTo>
                      <a:pt x="467" y="74"/>
                    </a:lnTo>
                    <a:lnTo>
                      <a:pt x="465" y="72"/>
                    </a:lnTo>
                    <a:lnTo>
                      <a:pt x="463" y="71"/>
                    </a:lnTo>
                    <a:lnTo>
                      <a:pt x="461" y="70"/>
                    </a:lnTo>
                    <a:lnTo>
                      <a:pt x="455" y="70"/>
                    </a:lnTo>
                    <a:lnTo>
                      <a:pt x="451" y="71"/>
                    </a:lnTo>
                    <a:lnTo>
                      <a:pt x="409" y="96"/>
                    </a:lnTo>
                    <a:lnTo>
                      <a:pt x="395" y="85"/>
                    </a:lnTo>
                    <a:lnTo>
                      <a:pt x="380" y="74"/>
                    </a:lnTo>
                    <a:lnTo>
                      <a:pt x="364" y="66"/>
                    </a:lnTo>
                    <a:lnTo>
                      <a:pt x="347" y="59"/>
                    </a:lnTo>
                    <a:lnTo>
                      <a:pt x="347" y="13"/>
                    </a:lnTo>
                    <a:lnTo>
                      <a:pt x="346" y="8"/>
                    </a:lnTo>
                    <a:lnTo>
                      <a:pt x="342" y="4"/>
                    </a:lnTo>
                    <a:lnTo>
                      <a:pt x="338" y="1"/>
                    </a:lnTo>
                    <a:lnTo>
                      <a:pt x="334" y="0"/>
                    </a:lnTo>
                    <a:lnTo>
                      <a:pt x="205" y="0"/>
                    </a:lnTo>
                    <a:lnTo>
                      <a:pt x="200" y="1"/>
                    </a:lnTo>
                    <a:lnTo>
                      <a:pt x="196" y="4"/>
                    </a:lnTo>
                    <a:lnTo>
                      <a:pt x="193" y="8"/>
                    </a:lnTo>
                    <a:lnTo>
                      <a:pt x="192" y="13"/>
                    </a:lnTo>
                    <a:lnTo>
                      <a:pt x="192" y="59"/>
                    </a:lnTo>
                    <a:lnTo>
                      <a:pt x="175" y="66"/>
                    </a:lnTo>
                    <a:lnTo>
                      <a:pt x="159" y="73"/>
                    </a:lnTo>
                    <a:lnTo>
                      <a:pt x="143" y="84"/>
                    </a:lnTo>
                    <a:lnTo>
                      <a:pt x="127" y="96"/>
                    </a:lnTo>
                    <a:lnTo>
                      <a:pt x="84" y="71"/>
                    </a:lnTo>
                    <a:lnTo>
                      <a:pt x="78" y="70"/>
                    </a:lnTo>
                    <a:lnTo>
                      <a:pt x="74" y="70"/>
                    </a:lnTo>
                    <a:lnTo>
                      <a:pt x="70" y="72"/>
                    </a:lnTo>
                    <a:lnTo>
                      <a:pt x="67" y="76"/>
                    </a:lnTo>
                    <a:lnTo>
                      <a:pt x="2" y="187"/>
                    </a:lnTo>
                    <a:lnTo>
                      <a:pt x="0" y="191"/>
                    </a:lnTo>
                    <a:lnTo>
                      <a:pt x="0" y="197"/>
                    </a:lnTo>
                    <a:lnTo>
                      <a:pt x="2" y="201"/>
                    </a:lnTo>
                    <a:lnTo>
                      <a:pt x="6" y="205"/>
                    </a:lnTo>
                    <a:lnTo>
                      <a:pt x="49" y="229"/>
                    </a:lnTo>
                    <a:lnTo>
                      <a:pt x="47" y="238"/>
                    </a:lnTo>
                    <a:lnTo>
                      <a:pt x="46" y="248"/>
                    </a:lnTo>
                    <a:lnTo>
                      <a:pt x="46" y="257"/>
                    </a:lnTo>
                    <a:lnTo>
                      <a:pt x="46" y="266"/>
                    </a:lnTo>
                    <a:lnTo>
                      <a:pt x="46" y="276"/>
                    </a:lnTo>
                    <a:lnTo>
                      <a:pt x="46" y="285"/>
                    </a:lnTo>
                    <a:lnTo>
                      <a:pt x="47" y="294"/>
                    </a:lnTo>
                    <a:lnTo>
                      <a:pt x="48" y="303"/>
                    </a:lnTo>
                    <a:lnTo>
                      <a:pt x="6" y="329"/>
                    </a:lnTo>
                    <a:lnTo>
                      <a:pt x="2" y="332"/>
                    </a:lnTo>
                    <a:lnTo>
                      <a:pt x="0" y="335"/>
                    </a:lnTo>
                    <a:lnTo>
                      <a:pt x="0" y="340"/>
                    </a:lnTo>
                    <a:lnTo>
                      <a:pt x="1" y="345"/>
                    </a:lnTo>
                    <a:lnTo>
                      <a:pt x="65" y="457"/>
                    </a:lnTo>
                    <a:lnTo>
                      <a:pt x="69" y="461"/>
                    </a:lnTo>
                    <a:lnTo>
                      <a:pt x="73" y="463"/>
                    </a:lnTo>
                    <a:lnTo>
                      <a:pt x="78" y="463"/>
                    </a:lnTo>
                    <a:lnTo>
                      <a:pt x="83" y="461"/>
                    </a:lnTo>
                    <a:lnTo>
                      <a:pt x="127" y="437"/>
                    </a:lnTo>
                    <a:lnTo>
                      <a:pt x="143" y="449"/>
                    </a:lnTo>
                    <a:lnTo>
                      <a:pt x="159" y="459"/>
                    </a:lnTo>
                    <a:lnTo>
                      <a:pt x="175" y="467"/>
                    </a:lnTo>
                    <a:lnTo>
                      <a:pt x="192" y="474"/>
                    </a:lnTo>
                    <a:lnTo>
                      <a:pt x="192" y="523"/>
                    </a:lnTo>
                    <a:lnTo>
                      <a:pt x="193" y="528"/>
                    </a:lnTo>
                    <a:lnTo>
                      <a:pt x="196" y="533"/>
                    </a:lnTo>
                    <a:lnTo>
                      <a:pt x="200" y="535"/>
                    </a:lnTo>
                    <a:lnTo>
                      <a:pt x="205" y="536"/>
                    </a:lnTo>
                    <a:lnTo>
                      <a:pt x="334" y="536"/>
                    </a:lnTo>
                    <a:lnTo>
                      <a:pt x="338" y="535"/>
                    </a:lnTo>
                    <a:lnTo>
                      <a:pt x="342" y="533"/>
                    </a:lnTo>
                    <a:lnTo>
                      <a:pt x="346" y="528"/>
                    </a:lnTo>
                    <a:lnTo>
                      <a:pt x="347" y="523"/>
                    </a:lnTo>
                    <a:lnTo>
                      <a:pt x="347" y="474"/>
                    </a:lnTo>
                    <a:lnTo>
                      <a:pt x="355" y="470"/>
                    </a:lnTo>
                    <a:lnTo>
                      <a:pt x="364" y="467"/>
                    </a:lnTo>
                    <a:lnTo>
                      <a:pt x="373" y="463"/>
                    </a:lnTo>
                    <a:lnTo>
                      <a:pt x="380" y="459"/>
                    </a:lnTo>
                    <a:lnTo>
                      <a:pt x="395" y="449"/>
                    </a:lnTo>
                    <a:lnTo>
                      <a:pt x="409" y="437"/>
                    </a:lnTo>
                    <a:lnTo>
                      <a:pt x="452" y="461"/>
                    </a:lnTo>
                    <a:lnTo>
                      <a:pt x="454" y="463"/>
                    </a:lnTo>
                    <a:lnTo>
                      <a:pt x="456" y="463"/>
                    </a:lnTo>
                    <a:lnTo>
                      <a:pt x="458" y="463"/>
                    </a:lnTo>
                    <a:lnTo>
                      <a:pt x="462" y="462"/>
                    </a:lnTo>
                    <a:lnTo>
                      <a:pt x="464" y="462"/>
                    </a:lnTo>
                    <a:lnTo>
                      <a:pt x="466" y="461"/>
                    </a:lnTo>
                    <a:lnTo>
                      <a:pt x="467" y="459"/>
                    </a:lnTo>
                    <a:lnTo>
                      <a:pt x="469" y="457"/>
                    </a:lnTo>
                    <a:lnTo>
                      <a:pt x="533" y="345"/>
                    </a:lnTo>
                    <a:lnTo>
                      <a:pt x="535" y="340"/>
                    </a:lnTo>
                    <a:lnTo>
                      <a:pt x="535" y="335"/>
                    </a:lnTo>
                    <a:lnTo>
                      <a:pt x="533" y="332"/>
                    </a:lnTo>
                    <a:lnTo>
                      <a:pt x="528" y="3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64">
                <a:extLst>
                  <a:ext uri="{FF2B5EF4-FFF2-40B4-BE49-F238E27FC236}">
                    <a16:creationId xmlns:a16="http://schemas.microsoft.com/office/drawing/2014/main" id="{53539989-3549-4177-949D-9D536962AE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27201" y="3240088"/>
                <a:ext cx="122238" cy="125413"/>
              </a:xfrm>
              <a:custGeom>
                <a:avLst/>
                <a:gdLst>
                  <a:gd name="T0" fmla="*/ 235 w 308"/>
                  <a:gd name="T1" fmla="*/ 227 h 315"/>
                  <a:gd name="T2" fmla="*/ 223 w 308"/>
                  <a:gd name="T3" fmla="*/ 229 h 315"/>
                  <a:gd name="T4" fmla="*/ 195 w 308"/>
                  <a:gd name="T5" fmla="*/ 248 h 315"/>
                  <a:gd name="T6" fmla="*/ 178 w 308"/>
                  <a:gd name="T7" fmla="*/ 257 h 315"/>
                  <a:gd name="T8" fmla="*/ 176 w 308"/>
                  <a:gd name="T9" fmla="*/ 289 h 315"/>
                  <a:gd name="T10" fmla="*/ 136 w 308"/>
                  <a:gd name="T11" fmla="*/ 260 h 315"/>
                  <a:gd name="T12" fmla="*/ 129 w 308"/>
                  <a:gd name="T13" fmla="*/ 253 h 315"/>
                  <a:gd name="T14" fmla="*/ 95 w 308"/>
                  <a:gd name="T15" fmla="*/ 237 h 315"/>
                  <a:gd name="T16" fmla="*/ 79 w 308"/>
                  <a:gd name="T17" fmla="*/ 226 h 315"/>
                  <a:gd name="T18" fmla="*/ 50 w 308"/>
                  <a:gd name="T19" fmla="*/ 240 h 315"/>
                  <a:gd name="T20" fmla="*/ 55 w 308"/>
                  <a:gd name="T21" fmla="*/ 192 h 315"/>
                  <a:gd name="T22" fmla="*/ 58 w 308"/>
                  <a:gd name="T23" fmla="*/ 180 h 315"/>
                  <a:gd name="T24" fmla="*/ 56 w 308"/>
                  <a:gd name="T25" fmla="*/ 145 h 315"/>
                  <a:gd name="T26" fmla="*/ 57 w 308"/>
                  <a:gd name="T27" fmla="*/ 126 h 315"/>
                  <a:gd name="T28" fmla="*/ 31 w 308"/>
                  <a:gd name="T29" fmla="*/ 108 h 315"/>
                  <a:gd name="T30" fmla="*/ 76 w 308"/>
                  <a:gd name="T31" fmla="*/ 87 h 315"/>
                  <a:gd name="T32" fmla="*/ 87 w 308"/>
                  <a:gd name="T33" fmla="*/ 84 h 315"/>
                  <a:gd name="T34" fmla="*/ 117 w 308"/>
                  <a:gd name="T35" fmla="*/ 66 h 315"/>
                  <a:gd name="T36" fmla="*/ 135 w 308"/>
                  <a:gd name="T37" fmla="*/ 57 h 315"/>
                  <a:gd name="T38" fmla="*/ 137 w 308"/>
                  <a:gd name="T39" fmla="*/ 25 h 315"/>
                  <a:gd name="T40" fmla="*/ 176 w 308"/>
                  <a:gd name="T41" fmla="*/ 53 h 315"/>
                  <a:gd name="T42" fmla="*/ 185 w 308"/>
                  <a:gd name="T43" fmla="*/ 62 h 315"/>
                  <a:gd name="T44" fmla="*/ 215 w 308"/>
                  <a:gd name="T45" fmla="*/ 77 h 315"/>
                  <a:gd name="T46" fmla="*/ 231 w 308"/>
                  <a:gd name="T47" fmla="*/ 88 h 315"/>
                  <a:gd name="T48" fmla="*/ 259 w 308"/>
                  <a:gd name="T49" fmla="*/ 76 h 315"/>
                  <a:gd name="T50" fmla="*/ 254 w 308"/>
                  <a:gd name="T51" fmla="*/ 123 h 315"/>
                  <a:gd name="T52" fmla="*/ 251 w 308"/>
                  <a:gd name="T53" fmla="*/ 134 h 315"/>
                  <a:gd name="T54" fmla="*/ 253 w 308"/>
                  <a:gd name="T55" fmla="*/ 169 h 315"/>
                  <a:gd name="T56" fmla="*/ 252 w 308"/>
                  <a:gd name="T57" fmla="*/ 188 h 315"/>
                  <a:gd name="T58" fmla="*/ 278 w 308"/>
                  <a:gd name="T59" fmla="*/ 207 h 315"/>
                  <a:gd name="T60" fmla="*/ 278 w 308"/>
                  <a:gd name="T61" fmla="*/ 178 h 315"/>
                  <a:gd name="T62" fmla="*/ 279 w 308"/>
                  <a:gd name="T63" fmla="*/ 148 h 315"/>
                  <a:gd name="T64" fmla="*/ 304 w 308"/>
                  <a:gd name="T65" fmla="*/ 123 h 315"/>
                  <a:gd name="T66" fmla="*/ 308 w 308"/>
                  <a:gd name="T67" fmla="*/ 116 h 315"/>
                  <a:gd name="T68" fmla="*/ 275 w 308"/>
                  <a:gd name="T69" fmla="*/ 51 h 315"/>
                  <a:gd name="T70" fmla="*/ 269 w 308"/>
                  <a:gd name="T71" fmla="*/ 46 h 315"/>
                  <a:gd name="T72" fmla="*/ 256 w 308"/>
                  <a:gd name="T73" fmla="*/ 46 h 315"/>
                  <a:gd name="T74" fmla="*/ 218 w 308"/>
                  <a:gd name="T75" fmla="*/ 49 h 315"/>
                  <a:gd name="T76" fmla="*/ 202 w 308"/>
                  <a:gd name="T77" fmla="*/ 13 h 315"/>
                  <a:gd name="T78" fmla="*/ 193 w 308"/>
                  <a:gd name="T79" fmla="*/ 2 h 315"/>
                  <a:gd name="T80" fmla="*/ 119 w 308"/>
                  <a:gd name="T81" fmla="*/ 2 h 315"/>
                  <a:gd name="T82" fmla="*/ 112 w 308"/>
                  <a:gd name="T83" fmla="*/ 13 h 315"/>
                  <a:gd name="T84" fmla="*/ 93 w 308"/>
                  <a:gd name="T85" fmla="*/ 50 h 315"/>
                  <a:gd name="T86" fmla="*/ 52 w 308"/>
                  <a:gd name="T87" fmla="*/ 46 h 315"/>
                  <a:gd name="T88" fmla="*/ 37 w 308"/>
                  <a:gd name="T89" fmla="*/ 47 h 315"/>
                  <a:gd name="T90" fmla="*/ 1 w 308"/>
                  <a:gd name="T91" fmla="*/ 111 h 315"/>
                  <a:gd name="T92" fmla="*/ 3 w 308"/>
                  <a:gd name="T93" fmla="*/ 121 h 315"/>
                  <a:gd name="T94" fmla="*/ 31 w 308"/>
                  <a:gd name="T95" fmla="*/ 138 h 315"/>
                  <a:gd name="T96" fmla="*/ 30 w 308"/>
                  <a:gd name="T97" fmla="*/ 167 h 315"/>
                  <a:gd name="T98" fmla="*/ 4 w 308"/>
                  <a:gd name="T99" fmla="*/ 193 h 315"/>
                  <a:gd name="T100" fmla="*/ 1 w 308"/>
                  <a:gd name="T101" fmla="*/ 199 h 315"/>
                  <a:gd name="T102" fmla="*/ 34 w 308"/>
                  <a:gd name="T103" fmla="*/ 263 h 315"/>
                  <a:gd name="T104" fmla="*/ 46 w 308"/>
                  <a:gd name="T105" fmla="*/ 270 h 315"/>
                  <a:gd name="T106" fmla="*/ 85 w 308"/>
                  <a:gd name="T107" fmla="*/ 259 h 315"/>
                  <a:gd name="T108" fmla="*/ 112 w 308"/>
                  <a:gd name="T109" fmla="*/ 274 h 315"/>
                  <a:gd name="T110" fmla="*/ 116 w 308"/>
                  <a:gd name="T111" fmla="*/ 311 h 315"/>
                  <a:gd name="T112" fmla="*/ 189 w 308"/>
                  <a:gd name="T113" fmla="*/ 315 h 315"/>
                  <a:gd name="T114" fmla="*/ 201 w 308"/>
                  <a:gd name="T115" fmla="*/ 306 h 315"/>
                  <a:gd name="T116" fmla="*/ 210 w 308"/>
                  <a:gd name="T117" fmla="*/ 270 h 315"/>
                  <a:gd name="T118" fmla="*/ 234 w 308"/>
                  <a:gd name="T119" fmla="*/ 255 h 315"/>
                  <a:gd name="T120" fmla="*/ 267 w 308"/>
                  <a:gd name="T121" fmla="*/ 270 h 315"/>
                  <a:gd name="T122" fmla="*/ 307 w 308"/>
                  <a:gd name="T123" fmla="*/ 208 h 315"/>
                  <a:gd name="T124" fmla="*/ 306 w 308"/>
                  <a:gd name="T125" fmla="*/ 194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8" h="315">
                    <a:moveTo>
                      <a:pt x="260" y="240"/>
                    </a:moveTo>
                    <a:lnTo>
                      <a:pt x="239" y="228"/>
                    </a:lnTo>
                    <a:lnTo>
                      <a:pt x="235" y="227"/>
                    </a:lnTo>
                    <a:lnTo>
                      <a:pt x="231" y="226"/>
                    </a:lnTo>
                    <a:lnTo>
                      <a:pt x="227" y="227"/>
                    </a:lnTo>
                    <a:lnTo>
                      <a:pt x="223" y="229"/>
                    </a:lnTo>
                    <a:lnTo>
                      <a:pt x="215" y="237"/>
                    </a:lnTo>
                    <a:lnTo>
                      <a:pt x="205" y="243"/>
                    </a:lnTo>
                    <a:lnTo>
                      <a:pt x="195" y="248"/>
                    </a:lnTo>
                    <a:lnTo>
                      <a:pt x="185" y="253"/>
                    </a:lnTo>
                    <a:lnTo>
                      <a:pt x="181" y="255"/>
                    </a:lnTo>
                    <a:lnTo>
                      <a:pt x="178" y="257"/>
                    </a:lnTo>
                    <a:lnTo>
                      <a:pt x="177" y="260"/>
                    </a:lnTo>
                    <a:lnTo>
                      <a:pt x="176" y="265"/>
                    </a:lnTo>
                    <a:lnTo>
                      <a:pt x="176" y="289"/>
                    </a:lnTo>
                    <a:lnTo>
                      <a:pt x="137" y="289"/>
                    </a:lnTo>
                    <a:lnTo>
                      <a:pt x="137" y="265"/>
                    </a:lnTo>
                    <a:lnTo>
                      <a:pt x="136" y="260"/>
                    </a:lnTo>
                    <a:lnTo>
                      <a:pt x="135" y="257"/>
                    </a:lnTo>
                    <a:lnTo>
                      <a:pt x="132" y="255"/>
                    </a:lnTo>
                    <a:lnTo>
                      <a:pt x="129" y="253"/>
                    </a:lnTo>
                    <a:lnTo>
                      <a:pt x="117" y="248"/>
                    </a:lnTo>
                    <a:lnTo>
                      <a:pt x="105" y="243"/>
                    </a:lnTo>
                    <a:lnTo>
                      <a:pt x="95" y="237"/>
                    </a:lnTo>
                    <a:lnTo>
                      <a:pt x="87" y="229"/>
                    </a:lnTo>
                    <a:lnTo>
                      <a:pt x="84" y="227"/>
                    </a:lnTo>
                    <a:lnTo>
                      <a:pt x="79" y="226"/>
                    </a:lnTo>
                    <a:lnTo>
                      <a:pt x="76" y="227"/>
                    </a:lnTo>
                    <a:lnTo>
                      <a:pt x="72" y="228"/>
                    </a:lnTo>
                    <a:lnTo>
                      <a:pt x="50" y="240"/>
                    </a:lnTo>
                    <a:lnTo>
                      <a:pt x="30" y="207"/>
                    </a:lnTo>
                    <a:lnTo>
                      <a:pt x="51" y="194"/>
                    </a:lnTo>
                    <a:lnTo>
                      <a:pt x="55" y="192"/>
                    </a:lnTo>
                    <a:lnTo>
                      <a:pt x="57" y="188"/>
                    </a:lnTo>
                    <a:lnTo>
                      <a:pt x="58" y="184"/>
                    </a:lnTo>
                    <a:lnTo>
                      <a:pt x="58" y="180"/>
                    </a:lnTo>
                    <a:lnTo>
                      <a:pt x="56" y="168"/>
                    </a:lnTo>
                    <a:lnTo>
                      <a:pt x="55" y="157"/>
                    </a:lnTo>
                    <a:lnTo>
                      <a:pt x="56" y="145"/>
                    </a:lnTo>
                    <a:lnTo>
                      <a:pt x="58" y="134"/>
                    </a:lnTo>
                    <a:lnTo>
                      <a:pt x="58" y="130"/>
                    </a:lnTo>
                    <a:lnTo>
                      <a:pt x="57" y="126"/>
                    </a:lnTo>
                    <a:lnTo>
                      <a:pt x="55" y="123"/>
                    </a:lnTo>
                    <a:lnTo>
                      <a:pt x="51" y="120"/>
                    </a:lnTo>
                    <a:lnTo>
                      <a:pt x="31" y="108"/>
                    </a:lnTo>
                    <a:lnTo>
                      <a:pt x="50" y="73"/>
                    </a:lnTo>
                    <a:lnTo>
                      <a:pt x="72" y="86"/>
                    </a:lnTo>
                    <a:lnTo>
                      <a:pt x="76" y="87"/>
                    </a:lnTo>
                    <a:lnTo>
                      <a:pt x="79" y="87"/>
                    </a:lnTo>
                    <a:lnTo>
                      <a:pt x="84" y="86"/>
                    </a:lnTo>
                    <a:lnTo>
                      <a:pt x="87" y="84"/>
                    </a:lnTo>
                    <a:lnTo>
                      <a:pt x="95" y="78"/>
                    </a:lnTo>
                    <a:lnTo>
                      <a:pt x="105" y="71"/>
                    </a:lnTo>
                    <a:lnTo>
                      <a:pt x="117" y="66"/>
                    </a:lnTo>
                    <a:lnTo>
                      <a:pt x="129" y="62"/>
                    </a:lnTo>
                    <a:lnTo>
                      <a:pt x="132" y="59"/>
                    </a:lnTo>
                    <a:lnTo>
                      <a:pt x="135" y="57"/>
                    </a:lnTo>
                    <a:lnTo>
                      <a:pt x="136" y="53"/>
                    </a:lnTo>
                    <a:lnTo>
                      <a:pt x="137" y="50"/>
                    </a:lnTo>
                    <a:lnTo>
                      <a:pt x="137" y="25"/>
                    </a:lnTo>
                    <a:lnTo>
                      <a:pt x="176" y="25"/>
                    </a:lnTo>
                    <a:lnTo>
                      <a:pt x="176" y="50"/>
                    </a:lnTo>
                    <a:lnTo>
                      <a:pt x="176" y="53"/>
                    </a:lnTo>
                    <a:lnTo>
                      <a:pt x="178" y="57"/>
                    </a:lnTo>
                    <a:lnTo>
                      <a:pt x="181" y="59"/>
                    </a:lnTo>
                    <a:lnTo>
                      <a:pt x="185" y="62"/>
                    </a:lnTo>
                    <a:lnTo>
                      <a:pt x="195" y="66"/>
                    </a:lnTo>
                    <a:lnTo>
                      <a:pt x="205" y="71"/>
                    </a:lnTo>
                    <a:lnTo>
                      <a:pt x="215" y="77"/>
                    </a:lnTo>
                    <a:lnTo>
                      <a:pt x="223" y="84"/>
                    </a:lnTo>
                    <a:lnTo>
                      <a:pt x="227" y="87"/>
                    </a:lnTo>
                    <a:lnTo>
                      <a:pt x="231" y="88"/>
                    </a:lnTo>
                    <a:lnTo>
                      <a:pt x="235" y="88"/>
                    </a:lnTo>
                    <a:lnTo>
                      <a:pt x="239" y="86"/>
                    </a:lnTo>
                    <a:lnTo>
                      <a:pt x="259" y="76"/>
                    </a:lnTo>
                    <a:lnTo>
                      <a:pt x="278" y="108"/>
                    </a:lnTo>
                    <a:lnTo>
                      <a:pt x="258" y="120"/>
                    </a:lnTo>
                    <a:lnTo>
                      <a:pt x="254" y="123"/>
                    </a:lnTo>
                    <a:lnTo>
                      <a:pt x="252" y="126"/>
                    </a:lnTo>
                    <a:lnTo>
                      <a:pt x="251" y="130"/>
                    </a:lnTo>
                    <a:lnTo>
                      <a:pt x="251" y="134"/>
                    </a:lnTo>
                    <a:lnTo>
                      <a:pt x="253" y="145"/>
                    </a:lnTo>
                    <a:lnTo>
                      <a:pt x="254" y="157"/>
                    </a:lnTo>
                    <a:lnTo>
                      <a:pt x="253" y="169"/>
                    </a:lnTo>
                    <a:lnTo>
                      <a:pt x="251" y="180"/>
                    </a:lnTo>
                    <a:lnTo>
                      <a:pt x="251" y="184"/>
                    </a:lnTo>
                    <a:lnTo>
                      <a:pt x="252" y="188"/>
                    </a:lnTo>
                    <a:lnTo>
                      <a:pt x="254" y="192"/>
                    </a:lnTo>
                    <a:lnTo>
                      <a:pt x="258" y="194"/>
                    </a:lnTo>
                    <a:lnTo>
                      <a:pt x="278" y="207"/>
                    </a:lnTo>
                    <a:lnTo>
                      <a:pt x="260" y="240"/>
                    </a:lnTo>
                    <a:close/>
                    <a:moveTo>
                      <a:pt x="302" y="192"/>
                    </a:moveTo>
                    <a:lnTo>
                      <a:pt x="278" y="178"/>
                    </a:lnTo>
                    <a:lnTo>
                      <a:pt x="279" y="167"/>
                    </a:lnTo>
                    <a:lnTo>
                      <a:pt x="279" y="157"/>
                    </a:lnTo>
                    <a:lnTo>
                      <a:pt x="279" y="148"/>
                    </a:lnTo>
                    <a:lnTo>
                      <a:pt x="278" y="138"/>
                    </a:lnTo>
                    <a:lnTo>
                      <a:pt x="302" y="124"/>
                    </a:lnTo>
                    <a:lnTo>
                      <a:pt x="304" y="123"/>
                    </a:lnTo>
                    <a:lnTo>
                      <a:pt x="306" y="121"/>
                    </a:lnTo>
                    <a:lnTo>
                      <a:pt x="307" y="119"/>
                    </a:lnTo>
                    <a:lnTo>
                      <a:pt x="308" y="116"/>
                    </a:lnTo>
                    <a:lnTo>
                      <a:pt x="308" y="111"/>
                    </a:lnTo>
                    <a:lnTo>
                      <a:pt x="306" y="106"/>
                    </a:lnTo>
                    <a:lnTo>
                      <a:pt x="275" y="51"/>
                    </a:lnTo>
                    <a:lnTo>
                      <a:pt x="273" y="49"/>
                    </a:lnTo>
                    <a:lnTo>
                      <a:pt x="271" y="47"/>
                    </a:lnTo>
                    <a:lnTo>
                      <a:pt x="269" y="46"/>
                    </a:lnTo>
                    <a:lnTo>
                      <a:pt x="266" y="44"/>
                    </a:lnTo>
                    <a:lnTo>
                      <a:pt x="262" y="44"/>
                    </a:lnTo>
                    <a:lnTo>
                      <a:pt x="256" y="46"/>
                    </a:lnTo>
                    <a:lnTo>
                      <a:pt x="234" y="59"/>
                    </a:lnTo>
                    <a:lnTo>
                      <a:pt x="226" y="54"/>
                    </a:lnTo>
                    <a:lnTo>
                      <a:pt x="218" y="49"/>
                    </a:lnTo>
                    <a:lnTo>
                      <a:pt x="210" y="44"/>
                    </a:lnTo>
                    <a:lnTo>
                      <a:pt x="202" y="41"/>
                    </a:lnTo>
                    <a:lnTo>
                      <a:pt x="202" y="13"/>
                    </a:lnTo>
                    <a:lnTo>
                      <a:pt x="201" y="8"/>
                    </a:lnTo>
                    <a:lnTo>
                      <a:pt x="197" y="4"/>
                    </a:lnTo>
                    <a:lnTo>
                      <a:pt x="193" y="2"/>
                    </a:lnTo>
                    <a:lnTo>
                      <a:pt x="189" y="0"/>
                    </a:lnTo>
                    <a:lnTo>
                      <a:pt x="124" y="0"/>
                    </a:lnTo>
                    <a:lnTo>
                      <a:pt x="119" y="2"/>
                    </a:lnTo>
                    <a:lnTo>
                      <a:pt x="116" y="4"/>
                    </a:lnTo>
                    <a:lnTo>
                      <a:pt x="113" y="8"/>
                    </a:lnTo>
                    <a:lnTo>
                      <a:pt x="112" y="13"/>
                    </a:lnTo>
                    <a:lnTo>
                      <a:pt x="112" y="41"/>
                    </a:lnTo>
                    <a:lnTo>
                      <a:pt x="102" y="44"/>
                    </a:lnTo>
                    <a:lnTo>
                      <a:pt x="93" y="50"/>
                    </a:lnTo>
                    <a:lnTo>
                      <a:pt x="85" y="54"/>
                    </a:lnTo>
                    <a:lnTo>
                      <a:pt x="77" y="59"/>
                    </a:lnTo>
                    <a:lnTo>
                      <a:pt x="52" y="46"/>
                    </a:lnTo>
                    <a:lnTo>
                      <a:pt x="47" y="44"/>
                    </a:lnTo>
                    <a:lnTo>
                      <a:pt x="43" y="44"/>
                    </a:lnTo>
                    <a:lnTo>
                      <a:pt x="37" y="47"/>
                    </a:lnTo>
                    <a:lnTo>
                      <a:pt x="34" y="51"/>
                    </a:lnTo>
                    <a:lnTo>
                      <a:pt x="2" y="106"/>
                    </a:lnTo>
                    <a:lnTo>
                      <a:pt x="1" y="111"/>
                    </a:lnTo>
                    <a:lnTo>
                      <a:pt x="1" y="116"/>
                    </a:lnTo>
                    <a:lnTo>
                      <a:pt x="2" y="119"/>
                    </a:lnTo>
                    <a:lnTo>
                      <a:pt x="3" y="121"/>
                    </a:lnTo>
                    <a:lnTo>
                      <a:pt x="5" y="123"/>
                    </a:lnTo>
                    <a:lnTo>
                      <a:pt x="7" y="124"/>
                    </a:lnTo>
                    <a:lnTo>
                      <a:pt x="31" y="138"/>
                    </a:lnTo>
                    <a:lnTo>
                      <a:pt x="30" y="148"/>
                    </a:lnTo>
                    <a:lnTo>
                      <a:pt x="29" y="157"/>
                    </a:lnTo>
                    <a:lnTo>
                      <a:pt x="30" y="167"/>
                    </a:lnTo>
                    <a:lnTo>
                      <a:pt x="31" y="178"/>
                    </a:lnTo>
                    <a:lnTo>
                      <a:pt x="6" y="192"/>
                    </a:lnTo>
                    <a:lnTo>
                      <a:pt x="4" y="193"/>
                    </a:lnTo>
                    <a:lnTo>
                      <a:pt x="3" y="194"/>
                    </a:lnTo>
                    <a:lnTo>
                      <a:pt x="2" y="196"/>
                    </a:lnTo>
                    <a:lnTo>
                      <a:pt x="1" y="199"/>
                    </a:lnTo>
                    <a:lnTo>
                      <a:pt x="0" y="203"/>
                    </a:lnTo>
                    <a:lnTo>
                      <a:pt x="2" y="208"/>
                    </a:lnTo>
                    <a:lnTo>
                      <a:pt x="34" y="263"/>
                    </a:lnTo>
                    <a:lnTo>
                      <a:pt x="37" y="268"/>
                    </a:lnTo>
                    <a:lnTo>
                      <a:pt x="42" y="270"/>
                    </a:lnTo>
                    <a:lnTo>
                      <a:pt x="46" y="270"/>
                    </a:lnTo>
                    <a:lnTo>
                      <a:pt x="51" y="269"/>
                    </a:lnTo>
                    <a:lnTo>
                      <a:pt x="77" y="254"/>
                    </a:lnTo>
                    <a:lnTo>
                      <a:pt x="85" y="259"/>
                    </a:lnTo>
                    <a:lnTo>
                      <a:pt x="93" y="266"/>
                    </a:lnTo>
                    <a:lnTo>
                      <a:pt x="102" y="270"/>
                    </a:lnTo>
                    <a:lnTo>
                      <a:pt x="112" y="274"/>
                    </a:lnTo>
                    <a:lnTo>
                      <a:pt x="112" y="302"/>
                    </a:lnTo>
                    <a:lnTo>
                      <a:pt x="113" y="306"/>
                    </a:lnTo>
                    <a:lnTo>
                      <a:pt x="116" y="311"/>
                    </a:lnTo>
                    <a:lnTo>
                      <a:pt x="119" y="314"/>
                    </a:lnTo>
                    <a:lnTo>
                      <a:pt x="124" y="315"/>
                    </a:lnTo>
                    <a:lnTo>
                      <a:pt x="189" y="315"/>
                    </a:lnTo>
                    <a:lnTo>
                      <a:pt x="193" y="314"/>
                    </a:lnTo>
                    <a:lnTo>
                      <a:pt x="197" y="311"/>
                    </a:lnTo>
                    <a:lnTo>
                      <a:pt x="201" y="306"/>
                    </a:lnTo>
                    <a:lnTo>
                      <a:pt x="202" y="302"/>
                    </a:lnTo>
                    <a:lnTo>
                      <a:pt x="202" y="274"/>
                    </a:lnTo>
                    <a:lnTo>
                      <a:pt x="210" y="270"/>
                    </a:lnTo>
                    <a:lnTo>
                      <a:pt x="218" y="266"/>
                    </a:lnTo>
                    <a:lnTo>
                      <a:pt x="226" y="260"/>
                    </a:lnTo>
                    <a:lnTo>
                      <a:pt x="234" y="255"/>
                    </a:lnTo>
                    <a:lnTo>
                      <a:pt x="258" y="268"/>
                    </a:lnTo>
                    <a:lnTo>
                      <a:pt x="262" y="270"/>
                    </a:lnTo>
                    <a:lnTo>
                      <a:pt x="267" y="270"/>
                    </a:lnTo>
                    <a:lnTo>
                      <a:pt x="271" y="268"/>
                    </a:lnTo>
                    <a:lnTo>
                      <a:pt x="275" y="263"/>
                    </a:lnTo>
                    <a:lnTo>
                      <a:pt x="307" y="208"/>
                    </a:lnTo>
                    <a:lnTo>
                      <a:pt x="308" y="202"/>
                    </a:lnTo>
                    <a:lnTo>
                      <a:pt x="308" y="198"/>
                    </a:lnTo>
                    <a:lnTo>
                      <a:pt x="306" y="194"/>
                    </a:lnTo>
                    <a:lnTo>
                      <a:pt x="302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C1E8CFD5-FCE6-4EC8-94BE-F971DC647DE0}"/>
              </a:ext>
            </a:extLst>
          </p:cNvPr>
          <p:cNvSpPr txBox="1"/>
          <p:nvPr/>
        </p:nvSpPr>
        <p:spPr>
          <a:xfrm>
            <a:off x="4301828" y="2660508"/>
            <a:ext cx="592774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Trends in Industrial Refrigeration Systems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E3D584C-A3BF-45FA-A636-F04848350CD1}"/>
              </a:ext>
            </a:extLst>
          </p:cNvPr>
          <p:cNvGrpSpPr/>
          <p:nvPr/>
        </p:nvGrpSpPr>
        <p:grpSpPr>
          <a:xfrm>
            <a:off x="3369904" y="4640755"/>
            <a:ext cx="6870700" cy="341504"/>
            <a:chOff x="2273299" y="1800669"/>
            <a:chExt cx="6870700" cy="341504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988ACFCC-7675-44F3-A73F-ED5C75CEEF09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905ACC4-950C-425C-82C4-97645C369F0C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73DFC0DB-69C1-4735-9694-A536F63FA806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08.</a:t>
                </a:r>
              </a:p>
            </p:txBody>
          </p: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E50560A-9C6F-4448-81DA-86943D88A319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Oil return/recovery</a:t>
              </a:r>
              <a:endParaRPr lang="en-US" sz="140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B838989-67A7-4780-B4AF-770EC993EF2A}"/>
              </a:ext>
            </a:extLst>
          </p:cNvPr>
          <p:cNvGrpSpPr/>
          <p:nvPr/>
        </p:nvGrpSpPr>
        <p:grpSpPr>
          <a:xfrm>
            <a:off x="3358870" y="5110613"/>
            <a:ext cx="6870700" cy="341504"/>
            <a:chOff x="2273299" y="1800669"/>
            <a:chExt cx="6870700" cy="341504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AAEFC76-0BAD-428E-BC7E-BBDC30ADB7DA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8BD3D92A-1409-49E9-828E-8BDB300AA3C7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51A2BE3E-39DB-4256-891B-5F2E1C371C86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09.</a:t>
                </a: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3A0E7E9-9FF0-4F12-B804-C5C6569A7A94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Conclusion</a:t>
              </a:r>
              <a:endParaRPr lang="en-US" sz="140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1D02A9-67D3-477D-BE1A-BCD25970C1B7}"/>
              </a:ext>
            </a:extLst>
          </p:cNvPr>
          <p:cNvCxnSpPr>
            <a:cxnSpLocks/>
          </p:cNvCxnSpPr>
          <p:nvPr/>
        </p:nvCxnSpPr>
        <p:spPr>
          <a:xfrm>
            <a:off x="2467854" y="899886"/>
            <a:ext cx="0" cy="20563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2AF1B3A-8983-4A73-BF11-C55875638659}"/>
              </a:ext>
            </a:extLst>
          </p:cNvPr>
          <p:cNvCxnSpPr>
            <a:cxnSpLocks/>
          </p:cNvCxnSpPr>
          <p:nvPr/>
        </p:nvCxnSpPr>
        <p:spPr>
          <a:xfrm flipH="1">
            <a:off x="2470153" y="3636693"/>
            <a:ext cx="1" cy="192227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0887193-4448-481E-9351-2E0AB075A082}"/>
              </a:ext>
            </a:extLst>
          </p:cNvPr>
          <p:cNvGrpSpPr/>
          <p:nvPr/>
        </p:nvGrpSpPr>
        <p:grpSpPr>
          <a:xfrm>
            <a:off x="3369904" y="3010795"/>
            <a:ext cx="6870700" cy="341504"/>
            <a:chOff x="2273299" y="1800669"/>
            <a:chExt cx="6870700" cy="341504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FB5BCB7-74EC-49FB-B7F6-6A096D9ED169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37EA6ED-DC46-49FC-867F-7423F5A1019F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5A201166-4C0F-4166-9F72-9D2C5A0E730C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05.</a:t>
                </a:r>
              </a:p>
            </p:txBody>
          </p: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395BDC0-8E3A-412F-A1FB-E8C1777D34A5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Overview Transcritical cycle</a:t>
              </a:r>
              <a:endParaRPr lang="en-US" sz="14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92D7765-2BC0-4C16-A10D-F40E59C71D66}"/>
              </a:ext>
            </a:extLst>
          </p:cNvPr>
          <p:cNvGrpSpPr/>
          <p:nvPr/>
        </p:nvGrpSpPr>
        <p:grpSpPr>
          <a:xfrm>
            <a:off x="3358870" y="3422662"/>
            <a:ext cx="6870700" cy="341504"/>
            <a:chOff x="2273299" y="1800669"/>
            <a:chExt cx="6870700" cy="34150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AD378F62-15C9-4E9B-A6E1-29FCB3DE85B3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FF81947-E9DD-43CC-962A-F146880F689C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3023BCDE-4CB2-408B-BEC5-2AB4E78BC845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06.</a:t>
                </a: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0842553-834C-4970-AC7A-5E0A6341EDE8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System Performance Comparison</a:t>
              </a:r>
              <a:endParaRPr lang="en-US" sz="1400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6C442D4-C680-4AFE-8F7E-783DF3C0248E}"/>
              </a:ext>
            </a:extLst>
          </p:cNvPr>
          <p:cNvGrpSpPr/>
          <p:nvPr/>
        </p:nvGrpSpPr>
        <p:grpSpPr>
          <a:xfrm>
            <a:off x="3369904" y="3844411"/>
            <a:ext cx="6870700" cy="341504"/>
            <a:chOff x="2273299" y="1800669"/>
            <a:chExt cx="6870700" cy="341504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6B68FC1-070F-4E93-90EF-F625D800053A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E9C04A2-BF9A-4891-8825-2ACC57B5680A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1A81497A-43A1-4F70-B3DC-906914E5F8CB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07.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0895402-6584-4D42-AE94-A78975A1E607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Systems Layout</a:t>
              </a:r>
              <a:endParaRPr lang="en-US" sz="1400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A74634F-6234-4E5F-BAED-EDC32A94F510}"/>
              </a:ext>
            </a:extLst>
          </p:cNvPr>
          <p:cNvGrpSpPr/>
          <p:nvPr/>
        </p:nvGrpSpPr>
        <p:grpSpPr>
          <a:xfrm>
            <a:off x="3369904" y="4251271"/>
            <a:ext cx="6870700" cy="341504"/>
            <a:chOff x="2273299" y="1800669"/>
            <a:chExt cx="6870700" cy="341504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1238250-E917-4EF2-9092-2C129BBAE509}"/>
                </a:ext>
              </a:extLst>
            </p:cNvPr>
            <p:cNvGrpSpPr/>
            <p:nvPr/>
          </p:nvGrpSpPr>
          <p:grpSpPr>
            <a:xfrm>
              <a:off x="2273299" y="1800669"/>
              <a:ext cx="755293" cy="341504"/>
              <a:chOff x="2216150" y="1864678"/>
              <a:chExt cx="1035050" cy="467995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C120A8B-613D-43D0-AE9B-9CCEAE2A6578}"/>
                  </a:ext>
                </a:extLst>
              </p:cNvPr>
              <p:cNvSpPr/>
              <p:nvPr/>
            </p:nvSpPr>
            <p:spPr>
              <a:xfrm>
                <a:off x="2216150" y="1946275"/>
                <a:ext cx="1035050" cy="30797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/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13EE3189-C033-4DB6-AE3B-E49EBA85A5AE}"/>
                  </a:ext>
                </a:extLst>
              </p:cNvPr>
              <p:cNvSpPr/>
              <p:nvPr/>
            </p:nvSpPr>
            <p:spPr>
              <a:xfrm>
                <a:off x="2298700" y="1864678"/>
                <a:ext cx="869950" cy="467995"/>
              </a:xfrm>
              <a:prstGeom prst="roundRect">
                <a:avLst>
                  <a:gd name="adj" fmla="val 50000"/>
                </a:avLst>
              </a:prstGeom>
              <a:solidFill>
                <a:srgbClr val="E60A1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400" b="1" dirty="0"/>
                  <a:t>08.</a:t>
                </a:r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9F1A8B-A619-4B0F-8987-CAD86DC59342}"/>
                </a:ext>
              </a:extLst>
            </p:cNvPr>
            <p:cNvSpPr txBox="1"/>
            <p:nvPr/>
          </p:nvSpPr>
          <p:spPr>
            <a:xfrm>
              <a:off x="3216257" y="1863699"/>
              <a:ext cx="592774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/>
                <a:t>Defrost and Efficiency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29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0D7013C-BE32-49C8-819D-950755309E99}"/>
              </a:ext>
            </a:extLst>
          </p:cNvPr>
          <p:cNvCxnSpPr>
            <a:cxnSpLocks/>
          </p:cNvCxnSpPr>
          <p:nvPr/>
        </p:nvCxnSpPr>
        <p:spPr>
          <a:xfrm flipH="1">
            <a:off x="3162300" y="1698923"/>
            <a:ext cx="41052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A093D0D-CE3B-4078-9D44-17EEB0AE07B2}"/>
              </a:ext>
            </a:extLst>
          </p:cNvPr>
          <p:cNvSpPr/>
          <p:nvPr/>
        </p:nvSpPr>
        <p:spPr>
          <a:xfrm>
            <a:off x="1726274" y="1371601"/>
            <a:ext cx="4187371" cy="216217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6B902628-F8BC-4917-9141-353CCA8C00FF}"/>
              </a:ext>
            </a:extLst>
          </p:cNvPr>
          <p:cNvSpPr/>
          <p:nvPr/>
        </p:nvSpPr>
        <p:spPr>
          <a:xfrm>
            <a:off x="1702778" y="921971"/>
            <a:ext cx="4196861" cy="351692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Sub critical pressures</a:t>
            </a:r>
            <a:endParaRPr lang="en-US" dirty="0" err="1"/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A9BE0248-9132-4227-A440-31ABAFA789CD}"/>
              </a:ext>
            </a:extLst>
          </p:cNvPr>
          <p:cNvSpPr/>
          <p:nvPr/>
        </p:nvSpPr>
        <p:spPr>
          <a:xfrm>
            <a:off x="7067551" y="910248"/>
            <a:ext cx="3371849" cy="351692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Transcritical pressures</a:t>
            </a:r>
            <a:endParaRPr lang="en-US" dirty="0" err="1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3AF80E29-9AF8-4A21-9576-220EC22FA692}"/>
              </a:ext>
            </a:extLst>
          </p:cNvPr>
          <p:cNvCxnSpPr>
            <a:cxnSpLocks/>
          </p:cNvCxnSpPr>
          <p:nvPr/>
        </p:nvCxnSpPr>
        <p:spPr>
          <a:xfrm>
            <a:off x="9091260" y="5035207"/>
            <a:ext cx="12420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CAE47681-F91C-4071-8F15-1EC00EAE9620}"/>
              </a:ext>
            </a:extLst>
          </p:cNvPr>
          <p:cNvGrpSpPr/>
          <p:nvPr/>
        </p:nvGrpSpPr>
        <p:grpSpPr>
          <a:xfrm>
            <a:off x="7227717" y="1876476"/>
            <a:ext cx="2136929" cy="1189685"/>
            <a:chOff x="4413256" y="1259205"/>
            <a:chExt cx="2067554" cy="1228725"/>
          </a:xfrm>
        </p:grpSpPr>
        <p:cxnSp>
          <p:nvCxnSpPr>
            <p:cNvPr id="201" name="Connector: Elbow 200">
              <a:extLst>
                <a:ext uri="{FF2B5EF4-FFF2-40B4-BE49-F238E27FC236}">
                  <a16:creationId xmlns:a16="http://schemas.microsoft.com/office/drawing/2014/main" id="{B9D298DF-2B92-4ECD-9706-097E6833EF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0588" y="2291080"/>
              <a:ext cx="809875" cy="71562"/>
            </a:xfrm>
            <a:prstGeom prst="bentConnector3">
              <a:avLst>
                <a:gd name="adj1" fmla="val 98613"/>
              </a:avLst>
            </a:prstGeom>
            <a:ln w="158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3A2F5296-3131-4B51-A3FC-A9728D9B46CD}"/>
                </a:ext>
              </a:extLst>
            </p:cNvPr>
            <p:cNvGrpSpPr/>
            <p:nvPr/>
          </p:nvGrpSpPr>
          <p:grpSpPr>
            <a:xfrm>
              <a:off x="5591017" y="1259205"/>
              <a:ext cx="197644" cy="204787"/>
              <a:chOff x="5722144" y="1721644"/>
              <a:chExt cx="197644" cy="204787"/>
            </a:xfrm>
          </p:grpSpPr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0EA17EB1-FBA9-4E65-9B4B-708F438653D7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68C4908B-FC34-48D6-9955-2C16EC947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F9FBD06-50BC-4D20-8956-04537A3C7CA6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28F25FA2-269B-4B5F-87FA-4BC74073F469}"/>
                </a:ext>
              </a:extLst>
            </p:cNvPr>
            <p:cNvGrpSpPr/>
            <p:nvPr/>
          </p:nvGrpSpPr>
          <p:grpSpPr>
            <a:xfrm>
              <a:off x="5591017" y="1535430"/>
              <a:ext cx="197644" cy="204787"/>
              <a:chOff x="5722144" y="1721644"/>
              <a:chExt cx="197644" cy="204787"/>
            </a:xfrm>
          </p:grpSpPr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64BBE8D9-0C3B-4311-8692-E043F60860E4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20C4F552-7956-4200-8A87-AD01DADF3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4A6F1E98-818F-4AA3-92F4-3F6F2F824A9A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B65412D2-F167-4C90-8519-6D3CAE0D4039}"/>
                </a:ext>
              </a:extLst>
            </p:cNvPr>
            <p:cNvGrpSpPr/>
            <p:nvPr/>
          </p:nvGrpSpPr>
          <p:grpSpPr>
            <a:xfrm>
              <a:off x="5591017" y="1806893"/>
              <a:ext cx="197644" cy="204787"/>
              <a:chOff x="5722144" y="1721644"/>
              <a:chExt cx="197644" cy="204787"/>
            </a:xfrm>
          </p:grpSpPr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01B5458-5193-4CB4-AAF9-D445CB3FDAE1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4C8A25DC-86DF-456F-AC57-F3F63D257F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EE3D698A-A611-4614-9396-77F48432964A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3FE9E1FC-E391-486A-AA60-2C97E4A0E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2673" y="1980428"/>
              <a:ext cx="338137" cy="313826"/>
            </a:xfrm>
            <a:prstGeom prst="rect">
              <a:avLst/>
            </a:prstGeom>
          </p:spPr>
        </p:pic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BED6D947-0980-4B3B-AB56-7B86C502DDFB}"/>
                </a:ext>
              </a:extLst>
            </p:cNvPr>
            <p:cNvGrpSpPr/>
            <p:nvPr/>
          </p:nvGrpSpPr>
          <p:grpSpPr>
            <a:xfrm>
              <a:off x="5235222" y="2145030"/>
              <a:ext cx="172438" cy="342900"/>
              <a:chOff x="5320312" y="3346450"/>
              <a:chExt cx="172438" cy="342900"/>
            </a:xfrm>
          </p:grpSpPr>
          <p:grpSp>
            <p:nvGrpSpPr>
              <p:cNvPr id="215" name="Group 214">
                <a:extLst>
                  <a:ext uri="{FF2B5EF4-FFF2-40B4-BE49-F238E27FC236}">
                    <a16:creationId xmlns:a16="http://schemas.microsoft.com/office/drawing/2014/main" id="{122269D2-DC10-45A7-B853-A9C87F54035C}"/>
                  </a:ext>
                </a:extLst>
              </p:cNvPr>
              <p:cNvGrpSpPr/>
              <p:nvPr/>
            </p:nvGrpSpPr>
            <p:grpSpPr>
              <a:xfrm>
                <a:off x="5320312" y="3346450"/>
                <a:ext cx="172438" cy="342900"/>
                <a:chOff x="6445998" y="4680670"/>
                <a:chExt cx="333989" cy="723031"/>
              </a:xfrm>
            </p:grpSpPr>
            <p:sp>
              <p:nvSpPr>
                <p:cNvPr id="223" name="Freeform 8">
                  <a:extLst>
                    <a:ext uri="{FF2B5EF4-FFF2-40B4-BE49-F238E27FC236}">
                      <a16:creationId xmlns:a16="http://schemas.microsoft.com/office/drawing/2014/main" id="{CD4AA807-B52F-4745-896C-4C9DFA1025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5400000" flipH="1">
                  <a:off x="6251477" y="4875191"/>
                  <a:ext cx="723031" cy="333989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8" y="357"/>
                    </a:cxn>
                    <a:cxn ang="0">
                      <a:pos x="167" y="605"/>
                    </a:cxn>
                    <a:cxn ang="0">
                      <a:pos x="1315" y="605"/>
                    </a:cxn>
                    <a:cxn ang="0">
                      <a:pos x="1464" y="247"/>
                    </a:cxn>
                    <a:cxn ang="0">
                      <a:pos x="1315" y="0"/>
                    </a:cxn>
                    <a:cxn ang="0">
                      <a:pos x="1315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482" h="605">
                      <a:moveTo>
                        <a:pt x="167" y="0"/>
                      </a:moveTo>
                      <a:cubicBezTo>
                        <a:pt x="66" y="30"/>
                        <a:pt x="0" y="190"/>
                        <a:pt x="18" y="357"/>
                      </a:cubicBezTo>
                      <a:cubicBezTo>
                        <a:pt x="32" y="483"/>
                        <a:pt x="91" y="582"/>
                        <a:pt x="167" y="605"/>
                      </a:cubicBezTo>
                      <a:lnTo>
                        <a:pt x="1315" y="605"/>
                      </a:lnTo>
                      <a:cubicBezTo>
                        <a:pt x="1416" y="574"/>
                        <a:pt x="1482" y="414"/>
                        <a:pt x="1464" y="247"/>
                      </a:cubicBezTo>
                      <a:cubicBezTo>
                        <a:pt x="1450" y="121"/>
                        <a:pt x="1391" y="23"/>
                        <a:pt x="1315" y="0"/>
                      </a:cubicBezTo>
                      <a:lnTo>
                        <a:pt x="1315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80160">
                    <a:defRPr/>
                  </a:pPr>
                  <a:endParaRPr lang="nl-NL" sz="250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225" name="Flowchart: Delay 224">
                  <a:extLst>
                    <a:ext uri="{FF2B5EF4-FFF2-40B4-BE49-F238E27FC236}">
                      <a16:creationId xmlns:a16="http://schemas.microsoft.com/office/drawing/2014/main" id="{35E793E2-E93C-46CE-9DBD-20930E7A94DF}"/>
                    </a:ext>
                  </a:extLst>
                </p:cNvPr>
                <p:cNvSpPr/>
                <p:nvPr/>
              </p:nvSpPr>
              <p:spPr>
                <a:xfrm rot="5400000">
                  <a:off x="6541527" y="5164308"/>
                  <a:ext cx="143148" cy="310302"/>
                </a:xfrm>
                <a:prstGeom prst="flowChartDelay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B00A1CA9-9E90-4512-B91F-2E821648CEAD}"/>
                    </a:ext>
                  </a:extLst>
                </p:cNvPr>
                <p:cNvSpPr/>
                <p:nvPr/>
              </p:nvSpPr>
              <p:spPr>
                <a:xfrm>
                  <a:off x="6456034" y="5002236"/>
                  <a:ext cx="314599" cy="251546"/>
                </a:xfrm>
                <a:prstGeom prst="rect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80BD2A3D-1978-4D23-8E82-C70F43C78226}"/>
                    </a:ext>
                  </a:extLst>
                </p:cNvPr>
                <p:cNvSpPr/>
                <p:nvPr/>
              </p:nvSpPr>
              <p:spPr>
                <a:xfrm>
                  <a:off x="6489393" y="4822506"/>
                  <a:ext cx="265251" cy="18488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</p:grp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9849F90C-AD1D-4F00-A8DF-D9F9FCF30357}"/>
                  </a:ext>
                </a:extLst>
              </p:cNvPr>
              <p:cNvCxnSpPr/>
              <p:nvPr/>
            </p:nvCxnSpPr>
            <p:spPr>
              <a:xfrm>
                <a:off x="5424168" y="3542644"/>
                <a:ext cx="4753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87AB5910-BD22-4DB5-93F8-15F2F9F98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1481" y="3565975"/>
                <a:ext cx="85827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F46FC63-5C82-41AE-963A-1DE1C811BF38}"/>
                  </a:ext>
                </a:extLst>
              </p:cNvPr>
              <p:cNvCxnSpPr/>
              <p:nvPr/>
            </p:nvCxnSpPr>
            <p:spPr>
              <a:xfrm>
                <a:off x="5389480" y="3597404"/>
                <a:ext cx="6720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6EEB8891-0A13-4E30-B739-478951BE1BCC}"/>
                  </a:ext>
                </a:extLst>
              </p:cNvPr>
              <p:cNvCxnSpPr/>
              <p:nvPr/>
            </p:nvCxnSpPr>
            <p:spPr>
              <a:xfrm>
                <a:off x="5345918" y="3622863"/>
                <a:ext cx="54095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CA2C45C8-652C-4AAE-B984-FFB74DAE0F85}"/>
                  </a:ext>
                </a:extLst>
              </p:cNvPr>
              <p:cNvCxnSpPr/>
              <p:nvPr/>
            </p:nvCxnSpPr>
            <p:spPr>
              <a:xfrm>
                <a:off x="5350130" y="3651667"/>
                <a:ext cx="11146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C4E0DEBA-753B-44A1-951E-4FBF5D1A0B79}"/>
                  </a:ext>
                </a:extLst>
              </p:cNvPr>
              <p:cNvCxnSpPr/>
              <p:nvPr/>
            </p:nvCxnSpPr>
            <p:spPr>
              <a:xfrm>
                <a:off x="5348734" y="3521587"/>
                <a:ext cx="9015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Connector: Elbow 206">
              <a:extLst>
                <a:ext uri="{FF2B5EF4-FFF2-40B4-BE49-F238E27FC236}">
                  <a16:creationId xmlns:a16="http://schemas.microsoft.com/office/drawing/2014/main" id="{C09C3EFC-CE24-404C-96D2-6DC2893EC5D6}"/>
                </a:ext>
              </a:extLst>
            </p:cNvPr>
            <p:cNvCxnSpPr>
              <a:cxnSpLocks/>
              <a:stCxn id="232" idx="6"/>
            </p:cNvCxnSpPr>
            <p:nvPr/>
          </p:nvCxnSpPr>
          <p:spPr>
            <a:xfrm>
              <a:off x="5788661" y="1637824"/>
              <a:ext cx="425449" cy="329406"/>
            </a:xfrm>
            <a:prstGeom prst="bentConnector3">
              <a:avLst>
                <a:gd name="adj1" fmla="val 100747"/>
              </a:avLst>
            </a:prstGeom>
            <a:ln w="15875">
              <a:solidFill>
                <a:srgbClr val="E2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5AD30176-14FB-4A8A-AFE8-CC27624F0CA9}"/>
                </a:ext>
              </a:extLst>
            </p:cNvPr>
            <p:cNvCxnSpPr>
              <a:cxnSpLocks/>
              <a:stCxn id="229" idx="6"/>
            </p:cNvCxnSpPr>
            <p:nvPr/>
          </p:nvCxnSpPr>
          <p:spPr>
            <a:xfrm>
              <a:off x="5788661" y="1909287"/>
              <a:ext cx="428624" cy="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B27C0479-C228-45AA-B5E8-57A99350A6AE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5679910" y="2307196"/>
              <a:ext cx="184057" cy="119684"/>
              <a:chOff x="4316114" y="1554468"/>
              <a:chExt cx="420053" cy="246698"/>
            </a:xfrm>
          </p:grpSpPr>
          <p:sp>
            <p:nvSpPr>
              <p:cNvPr id="213" name="AutoShape 32">
                <a:extLst>
                  <a:ext uri="{FF2B5EF4-FFF2-40B4-BE49-F238E27FC236}">
                    <a16:creationId xmlns:a16="http://schemas.microsoft.com/office/drawing/2014/main" id="{8C15D839-7B71-4F4A-BB58-28D011E6B6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4402792" y="1467790"/>
                <a:ext cx="246698" cy="420053"/>
              </a:xfrm>
              <a:prstGeom prst="flowChartCollate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/>
              </a:p>
            </p:txBody>
          </p:sp>
          <p:sp>
            <p:nvSpPr>
              <p:cNvPr id="214" name="Freeform 234">
                <a:extLst>
                  <a:ext uri="{FF2B5EF4-FFF2-40B4-BE49-F238E27FC236}">
                    <a16:creationId xmlns:a16="http://schemas.microsoft.com/office/drawing/2014/main" id="{3CE5EC5B-A5B6-4E6F-B543-F9F4ED588D2E}"/>
                  </a:ext>
                </a:extLst>
              </p:cNvPr>
              <p:cNvSpPr/>
              <p:nvPr/>
            </p:nvSpPr>
            <p:spPr>
              <a:xfrm>
                <a:off x="4476749" y="1706823"/>
                <a:ext cx="100018" cy="90490"/>
              </a:xfrm>
              <a:custGeom>
                <a:avLst/>
                <a:gdLst>
                  <a:gd name="connsiteX0" fmla="*/ 0 w 45244"/>
                  <a:gd name="connsiteY0" fmla="*/ 0 h 38100"/>
                  <a:gd name="connsiteX1" fmla="*/ 42863 w 45244"/>
                  <a:gd name="connsiteY1" fmla="*/ 30956 h 38100"/>
                  <a:gd name="connsiteX2" fmla="*/ 45244 w 45244"/>
                  <a:gd name="connsiteY2" fmla="*/ 38100 h 38100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34673 w 958599"/>
                  <a:gd name="connsiteY0" fmla="*/ 0 h 33976"/>
                  <a:gd name="connsiteX1" fmla="*/ 77536 w 958599"/>
                  <a:gd name="connsiteY1" fmla="*/ 30956 h 33976"/>
                  <a:gd name="connsiteX2" fmla="*/ 958599 w 958599"/>
                  <a:gd name="connsiteY2" fmla="*/ 33338 h 33976"/>
                  <a:gd name="connsiteX0" fmla="*/ 0 w 923926"/>
                  <a:gd name="connsiteY0" fmla="*/ 0 h 33338"/>
                  <a:gd name="connsiteX1" fmla="*/ 869156 w 923926"/>
                  <a:gd name="connsiteY1" fmla="*/ 7144 h 33338"/>
                  <a:gd name="connsiteX2" fmla="*/ 923926 w 923926"/>
                  <a:gd name="connsiteY2" fmla="*/ 33338 h 33338"/>
                  <a:gd name="connsiteX0" fmla="*/ 213631 w 214787"/>
                  <a:gd name="connsiteY0" fmla="*/ 0 h 80963"/>
                  <a:gd name="connsiteX1" fmla="*/ 94569 w 214787"/>
                  <a:gd name="connsiteY1" fmla="*/ 54769 h 80963"/>
                  <a:gd name="connsiteX2" fmla="*/ 149339 w 214787"/>
                  <a:gd name="connsiteY2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121443 w 121443"/>
                  <a:gd name="connsiteY0" fmla="*/ 0 h 80963"/>
                  <a:gd name="connsiteX1" fmla="*/ 0 w 121443"/>
                  <a:gd name="connsiteY1" fmla="*/ 7144 h 80963"/>
                  <a:gd name="connsiteX2" fmla="*/ 2381 w 121443"/>
                  <a:gd name="connsiteY2" fmla="*/ 54769 h 80963"/>
                  <a:gd name="connsiteX3" fmla="*/ 57151 w 121443"/>
                  <a:gd name="connsiteY3" fmla="*/ 80963 h 80963"/>
                  <a:gd name="connsiteX0" fmla="*/ 123824 w 123824"/>
                  <a:gd name="connsiteY0" fmla="*/ 2381 h 73819"/>
                  <a:gd name="connsiteX1" fmla="*/ 0 w 123824"/>
                  <a:gd name="connsiteY1" fmla="*/ 0 h 73819"/>
                  <a:gd name="connsiteX2" fmla="*/ 2381 w 123824"/>
                  <a:gd name="connsiteY2" fmla="*/ 47625 h 73819"/>
                  <a:gd name="connsiteX3" fmla="*/ 57151 w 123824"/>
                  <a:gd name="connsiteY3" fmla="*/ 73819 h 73819"/>
                  <a:gd name="connsiteX0" fmla="*/ 217883 w 217883"/>
                  <a:gd name="connsiteY0" fmla="*/ 0 h 94060"/>
                  <a:gd name="connsiteX1" fmla="*/ 0 w 217883"/>
                  <a:gd name="connsiteY1" fmla="*/ 20241 h 94060"/>
                  <a:gd name="connsiteX2" fmla="*/ 2381 w 217883"/>
                  <a:gd name="connsiteY2" fmla="*/ 67866 h 94060"/>
                  <a:gd name="connsiteX3" fmla="*/ 57151 w 217883"/>
                  <a:gd name="connsiteY3" fmla="*/ 94060 h 94060"/>
                  <a:gd name="connsiteX0" fmla="*/ 223658 w 251044"/>
                  <a:gd name="connsiteY0" fmla="*/ 0 h 94060"/>
                  <a:gd name="connsiteX1" fmla="*/ 251044 w 251044"/>
                  <a:gd name="connsiteY1" fmla="*/ 41673 h 94060"/>
                  <a:gd name="connsiteX2" fmla="*/ 8156 w 251044"/>
                  <a:gd name="connsiteY2" fmla="*/ 67866 h 94060"/>
                  <a:gd name="connsiteX3" fmla="*/ 62926 w 251044"/>
                  <a:gd name="connsiteY3" fmla="*/ 94060 h 94060"/>
                  <a:gd name="connsiteX0" fmla="*/ 160732 w 188118"/>
                  <a:gd name="connsiteY0" fmla="*/ 0 h 94060"/>
                  <a:gd name="connsiteX1" fmla="*/ 188118 w 188118"/>
                  <a:gd name="connsiteY1" fmla="*/ 41673 h 94060"/>
                  <a:gd name="connsiteX2" fmla="*/ 0 w 188118"/>
                  <a:gd name="connsiteY2" fmla="*/ 94060 h 94060"/>
                  <a:gd name="connsiteX0" fmla="*/ 0 w 60178"/>
                  <a:gd name="connsiteY0" fmla="*/ 3532 h 47486"/>
                  <a:gd name="connsiteX1" fmla="*/ 27386 w 60178"/>
                  <a:gd name="connsiteY1" fmla="*/ 45205 h 47486"/>
                  <a:gd name="connsiteX2" fmla="*/ 50009 w 60178"/>
                  <a:gd name="connsiteY2" fmla="*/ 1151 h 47486"/>
                  <a:gd name="connsiteX0" fmla="*/ 0 w 50009"/>
                  <a:gd name="connsiteY0" fmla="*/ 2381 h 44054"/>
                  <a:gd name="connsiteX1" fmla="*/ 27386 w 50009"/>
                  <a:gd name="connsiteY1" fmla="*/ 44054 h 44054"/>
                  <a:gd name="connsiteX2" fmla="*/ 50009 w 50009"/>
                  <a:gd name="connsiteY2" fmla="*/ 0 h 44054"/>
                  <a:gd name="connsiteX0" fmla="*/ 0 w 46437"/>
                  <a:gd name="connsiteY0" fmla="*/ 1190 h 44054"/>
                  <a:gd name="connsiteX1" fmla="*/ 23814 w 46437"/>
                  <a:gd name="connsiteY1" fmla="*/ 44054 h 44054"/>
                  <a:gd name="connsiteX2" fmla="*/ 46437 w 46437"/>
                  <a:gd name="connsiteY2" fmla="*/ 0 h 44054"/>
                  <a:gd name="connsiteX0" fmla="*/ 0 w 46437"/>
                  <a:gd name="connsiteY0" fmla="*/ 1190 h 46435"/>
                  <a:gd name="connsiteX1" fmla="*/ 25005 w 46437"/>
                  <a:gd name="connsiteY1" fmla="*/ 46435 h 46435"/>
                  <a:gd name="connsiteX2" fmla="*/ 46437 w 46437"/>
                  <a:gd name="connsiteY2" fmla="*/ 0 h 46435"/>
                  <a:gd name="connsiteX0" fmla="*/ 0 w 50009"/>
                  <a:gd name="connsiteY0" fmla="*/ 0 h 45245"/>
                  <a:gd name="connsiteX1" fmla="*/ 25005 w 50009"/>
                  <a:gd name="connsiteY1" fmla="*/ 45245 h 45245"/>
                  <a:gd name="connsiteX2" fmla="*/ 50009 w 50009"/>
                  <a:gd name="connsiteY2" fmla="*/ 1 h 4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09" h="45245">
                    <a:moveTo>
                      <a:pt x="0" y="0"/>
                    </a:moveTo>
                    <a:lnTo>
                      <a:pt x="25005" y="45245"/>
                    </a:lnTo>
                    <a:lnTo>
                      <a:pt x="50009" y="1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cxnSp>
          <p:nvCxnSpPr>
            <p:cNvPr id="210" name="Connector: Elbow 209">
              <a:extLst>
                <a:ext uri="{FF2B5EF4-FFF2-40B4-BE49-F238E27FC236}">
                  <a16:creationId xmlns:a16="http://schemas.microsoft.com/office/drawing/2014/main" id="{9A692AA8-CE0C-4E10-B5A4-5ACF45F40014}"/>
                </a:ext>
              </a:extLst>
            </p:cNvPr>
            <p:cNvCxnSpPr>
              <a:cxnSpLocks/>
              <a:stCxn id="229" idx="2"/>
            </p:cNvCxnSpPr>
            <p:nvPr/>
          </p:nvCxnSpPr>
          <p:spPr>
            <a:xfrm rot="10800000" flipV="1">
              <a:off x="5325111" y="1909287"/>
              <a:ext cx="265907" cy="238918"/>
            </a:xfrm>
            <a:prstGeom prst="bentConnector3">
              <a:avLst>
                <a:gd name="adj1" fmla="val 100149"/>
              </a:avLst>
            </a:prstGeom>
            <a:ln w="15875">
              <a:solidFill>
                <a:srgbClr val="92D050">
                  <a:alpha val="4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ECA48C88-C083-49E1-BDBC-478DF7374B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3256" y="1348898"/>
              <a:ext cx="1171416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DEF9A812-5D8D-45DD-B490-DE5142A927DB}"/>
                </a:ext>
              </a:extLst>
            </p:cNvPr>
            <p:cNvCxnSpPr>
              <a:cxnSpLocks/>
              <a:stCxn id="232" idx="2"/>
            </p:cNvCxnSpPr>
            <p:nvPr/>
          </p:nvCxnSpPr>
          <p:spPr>
            <a:xfrm flipH="1">
              <a:off x="5062039" y="1637823"/>
              <a:ext cx="528979" cy="0"/>
            </a:xfrm>
            <a:prstGeom prst="line">
              <a:avLst/>
            </a:prstGeom>
            <a:ln w="1905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8" name="Connector: Elbow 237">
            <a:extLst>
              <a:ext uri="{FF2B5EF4-FFF2-40B4-BE49-F238E27FC236}">
                <a16:creationId xmlns:a16="http://schemas.microsoft.com/office/drawing/2014/main" id="{2184B6D5-E5F6-44FF-ADF5-264FEE2A6367}"/>
              </a:ext>
            </a:extLst>
          </p:cNvPr>
          <p:cNvCxnSpPr>
            <a:cxnSpLocks/>
            <a:stCxn id="304" idx="6"/>
          </p:cNvCxnSpPr>
          <p:nvPr/>
        </p:nvCxnSpPr>
        <p:spPr>
          <a:xfrm flipV="1">
            <a:off x="8631583" y="1817703"/>
            <a:ext cx="821483" cy="2938574"/>
          </a:xfrm>
          <a:prstGeom prst="bentConnector2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03365060-EB4B-4046-9229-583898AD1D2D}"/>
              </a:ext>
            </a:extLst>
          </p:cNvPr>
          <p:cNvGrpSpPr/>
          <p:nvPr/>
        </p:nvGrpSpPr>
        <p:grpSpPr>
          <a:xfrm>
            <a:off x="7711784" y="3278968"/>
            <a:ext cx="1644016" cy="1189685"/>
            <a:chOff x="4890166" y="1259205"/>
            <a:chExt cx="1590644" cy="1228725"/>
          </a:xfrm>
        </p:grpSpPr>
        <p:cxnSp>
          <p:nvCxnSpPr>
            <p:cNvPr id="240" name="Connector: Elbow 239">
              <a:extLst>
                <a:ext uri="{FF2B5EF4-FFF2-40B4-BE49-F238E27FC236}">
                  <a16:creationId xmlns:a16="http://schemas.microsoft.com/office/drawing/2014/main" id="{C07186E7-39CD-470A-955B-ED4EAD28DE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0588" y="2291080"/>
              <a:ext cx="809875" cy="71562"/>
            </a:xfrm>
            <a:prstGeom prst="bentConnector3">
              <a:avLst>
                <a:gd name="adj1" fmla="val 98613"/>
              </a:avLst>
            </a:prstGeom>
            <a:ln w="158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A47B0BCB-9D85-474B-AE5D-FFF315C61842}"/>
                </a:ext>
              </a:extLst>
            </p:cNvPr>
            <p:cNvGrpSpPr/>
            <p:nvPr/>
          </p:nvGrpSpPr>
          <p:grpSpPr>
            <a:xfrm>
              <a:off x="5591017" y="1259205"/>
              <a:ext cx="197644" cy="204787"/>
              <a:chOff x="5722144" y="1721644"/>
              <a:chExt cx="197644" cy="204787"/>
            </a:xfrm>
          </p:grpSpPr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BB376DF1-62D8-4B19-9958-11AE71717B44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A56FD0A9-A89D-4022-A856-B8E135192D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68D0EC5B-D953-4632-90D0-F0848C5D586E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A54EE396-80A9-4006-875F-9364E16158B2}"/>
                </a:ext>
              </a:extLst>
            </p:cNvPr>
            <p:cNvGrpSpPr/>
            <p:nvPr/>
          </p:nvGrpSpPr>
          <p:grpSpPr>
            <a:xfrm>
              <a:off x="5591017" y="1535430"/>
              <a:ext cx="197644" cy="204787"/>
              <a:chOff x="5722144" y="1721644"/>
              <a:chExt cx="197644" cy="204787"/>
            </a:xfrm>
          </p:grpSpPr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DF133990-518E-41AD-8A79-234E48495B89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4E532887-99ED-43DE-9095-5F42AA2EE8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B9A01DF2-7932-469F-A461-A74978046DE9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C497BEA8-E8BE-4318-9076-2CE9A47F378B}"/>
                </a:ext>
              </a:extLst>
            </p:cNvPr>
            <p:cNvGrpSpPr/>
            <p:nvPr/>
          </p:nvGrpSpPr>
          <p:grpSpPr>
            <a:xfrm>
              <a:off x="5591017" y="1806893"/>
              <a:ext cx="197644" cy="204787"/>
              <a:chOff x="5722144" y="1721644"/>
              <a:chExt cx="197644" cy="204787"/>
            </a:xfrm>
          </p:grpSpPr>
          <p:sp>
            <p:nvSpPr>
              <p:cNvPr id="264" name="Oval 263">
                <a:extLst>
                  <a:ext uri="{FF2B5EF4-FFF2-40B4-BE49-F238E27FC236}">
                    <a16:creationId xmlns:a16="http://schemas.microsoft.com/office/drawing/2014/main" id="{E9943A48-8088-4405-BCD7-C32877E79759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F4922CC6-0DF7-4F27-84E0-9F56EB12EE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6471435-83DF-49E1-B1D6-8A1EFDDD2114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379AA228-E249-46F3-8B87-8F6835B32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2673" y="1980428"/>
              <a:ext cx="338137" cy="313826"/>
            </a:xfrm>
            <a:prstGeom prst="rect">
              <a:avLst/>
            </a:prstGeom>
          </p:spPr>
        </p:pic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E96FDA52-83C3-4498-99E4-D198A389F6F4}"/>
                </a:ext>
              </a:extLst>
            </p:cNvPr>
            <p:cNvGrpSpPr/>
            <p:nvPr/>
          </p:nvGrpSpPr>
          <p:grpSpPr>
            <a:xfrm>
              <a:off x="5235222" y="2145030"/>
              <a:ext cx="172438" cy="342900"/>
              <a:chOff x="5320312" y="3346450"/>
              <a:chExt cx="172438" cy="342900"/>
            </a:xfrm>
          </p:grpSpPr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C217BD77-7DBA-4DFC-BDD1-FE1A80B0CBCB}"/>
                  </a:ext>
                </a:extLst>
              </p:cNvPr>
              <p:cNvGrpSpPr/>
              <p:nvPr/>
            </p:nvGrpSpPr>
            <p:grpSpPr>
              <a:xfrm>
                <a:off x="5320312" y="3346450"/>
                <a:ext cx="172438" cy="342900"/>
                <a:chOff x="6445998" y="4680670"/>
                <a:chExt cx="333989" cy="723031"/>
              </a:xfrm>
            </p:grpSpPr>
            <p:sp>
              <p:nvSpPr>
                <p:cNvPr id="260" name="Freeform 8">
                  <a:extLst>
                    <a:ext uri="{FF2B5EF4-FFF2-40B4-BE49-F238E27FC236}">
                      <a16:creationId xmlns:a16="http://schemas.microsoft.com/office/drawing/2014/main" id="{1D75E7A2-ABC1-45EA-9D93-E9CC434C85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5400000" flipH="1">
                  <a:off x="6251477" y="4875191"/>
                  <a:ext cx="723031" cy="333989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8" y="357"/>
                    </a:cxn>
                    <a:cxn ang="0">
                      <a:pos x="167" y="605"/>
                    </a:cxn>
                    <a:cxn ang="0">
                      <a:pos x="1315" y="605"/>
                    </a:cxn>
                    <a:cxn ang="0">
                      <a:pos x="1464" y="247"/>
                    </a:cxn>
                    <a:cxn ang="0">
                      <a:pos x="1315" y="0"/>
                    </a:cxn>
                    <a:cxn ang="0">
                      <a:pos x="1315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482" h="605">
                      <a:moveTo>
                        <a:pt x="167" y="0"/>
                      </a:moveTo>
                      <a:cubicBezTo>
                        <a:pt x="66" y="30"/>
                        <a:pt x="0" y="190"/>
                        <a:pt x="18" y="357"/>
                      </a:cubicBezTo>
                      <a:cubicBezTo>
                        <a:pt x="32" y="483"/>
                        <a:pt x="91" y="582"/>
                        <a:pt x="167" y="605"/>
                      </a:cubicBezTo>
                      <a:lnTo>
                        <a:pt x="1315" y="605"/>
                      </a:lnTo>
                      <a:cubicBezTo>
                        <a:pt x="1416" y="574"/>
                        <a:pt x="1482" y="414"/>
                        <a:pt x="1464" y="247"/>
                      </a:cubicBezTo>
                      <a:cubicBezTo>
                        <a:pt x="1450" y="121"/>
                        <a:pt x="1391" y="23"/>
                        <a:pt x="1315" y="0"/>
                      </a:cubicBezTo>
                      <a:lnTo>
                        <a:pt x="1315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80160">
                    <a:defRPr/>
                  </a:pPr>
                  <a:endParaRPr lang="nl-NL" sz="250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261" name="Flowchart: Delay 260">
                  <a:extLst>
                    <a:ext uri="{FF2B5EF4-FFF2-40B4-BE49-F238E27FC236}">
                      <a16:creationId xmlns:a16="http://schemas.microsoft.com/office/drawing/2014/main" id="{500961A4-B54A-40DB-9DF6-C88DCF539F26}"/>
                    </a:ext>
                  </a:extLst>
                </p:cNvPr>
                <p:cNvSpPr/>
                <p:nvPr/>
              </p:nvSpPr>
              <p:spPr>
                <a:xfrm rot="5400000">
                  <a:off x="6541527" y="5164308"/>
                  <a:ext cx="143148" cy="310302"/>
                </a:xfrm>
                <a:prstGeom prst="flowChartDelay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A709315F-4749-4BAD-9A44-E2D28276F39A}"/>
                    </a:ext>
                  </a:extLst>
                </p:cNvPr>
                <p:cNvSpPr/>
                <p:nvPr/>
              </p:nvSpPr>
              <p:spPr>
                <a:xfrm>
                  <a:off x="6456034" y="5002236"/>
                  <a:ext cx="314599" cy="251546"/>
                </a:xfrm>
                <a:prstGeom prst="rect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63" name="Rectangle 262">
                  <a:extLst>
                    <a:ext uri="{FF2B5EF4-FFF2-40B4-BE49-F238E27FC236}">
                      <a16:creationId xmlns:a16="http://schemas.microsoft.com/office/drawing/2014/main" id="{6DC034B3-BE54-4053-9EFB-9B6751BE2CB2}"/>
                    </a:ext>
                  </a:extLst>
                </p:cNvPr>
                <p:cNvSpPr/>
                <p:nvPr/>
              </p:nvSpPr>
              <p:spPr>
                <a:xfrm>
                  <a:off x="6489393" y="4822506"/>
                  <a:ext cx="265251" cy="18488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</p:grp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46CC02E2-B7DF-491A-94EE-D3FC6C2C580C}"/>
                  </a:ext>
                </a:extLst>
              </p:cNvPr>
              <p:cNvCxnSpPr/>
              <p:nvPr/>
            </p:nvCxnSpPr>
            <p:spPr>
              <a:xfrm>
                <a:off x="5424168" y="3542644"/>
                <a:ext cx="4753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81CF6780-EB28-40C1-A73F-7153D2DED4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1481" y="3565975"/>
                <a:ext cx="85827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1373651B-9CAF-409B-8BE8-93D04B43766D}"/>
                  </a:ext>
                </a:extLst>
              </p:cNvPr>
              <p:cNvCxnSpPr/>
              <p:nvPr/>
            </p:nvCxnSpPr>
            <p:spPr>
              <a:xfrm>
                <a:off x="5389480" y="3597404"/>
                <a:ext cx="6720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0056F403-0452-4EAA-88E3-9906E8FF6223}"/>
                  </a:ext>
                </a:extLst>
              </p:cNvPr>
              <p:cNvCxnSpPr/>
              <p:nvPr/>
            </p:nvCxnSpPr>
            <p:spPr>
              <a:xfrm>
                <a:off x="5345918" y="3622863"/>
                <a:ext cx="54095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6BAA3B73-22DC-47D5-8F2E-A5AE7863D0DF}"/>
                  </a:ext>
                </a:extLst>
              </p:cNvPr>
              <p:cNvCxnSpPr/>
              <p:nvPr/>
            </p:nvCxnSpPr>
            <p:spPr>
              <a:xfrm>
                <a:off x="5350130" y="3651667"/>
                <a:ext cx="11146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41119E8D-FA75-44F1-9980-2582C63CACFB}"/>
                  </a:ext>
                </a:extLst>
              </p:cNvPr>
              <p:cNvCxnSpPr/>
              <p:nvPr/>
            </p:nvCxnSpPr>
            <p:spPr>
              <a:xfrm>
                <a:off x="5348734" y="3521587"/>
                <a:ext cx="9015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6" name="Connector: Elbow 245">
              <a:extLst>
                <a:ext uri="{FF2B5EF4-FFF2-40B4-BE49-F238E27FC236}">
                  <a16:creationId xmlns:a16="http://schemas.microsoft.com/office/drawing/2014/main" id="{DAC53A3A-6D39-4835-8D34-3E6C9B19B675}"/>
                </a:ext>
              </a:extLst>
            </p:cNvPr>
            <p:cNvCxnSpPr>
              <a:cxnSpLocks/>
              <a:stCxn id="267" idx="6"/>
            </p:cNvCxnSpPr>
            <p:nvPr/>
          </p:nvCxnSpPr>
          <p:spPr>
            <a:xfrm>
              <a:off x="5788661" y="1637824"/>
              <a:ext cx="425449" cy="329406"/>
            </a:xfrm>
            <a:prstGeom prst="bentConnector3">
              <a:avLst>
                <a:gd name="adj1" fmla="val 100747"/>
              </a:avLst>
            </a:prstGeom>
            <a:ln w="15875">
              <a:solidFill>
                <a:srgbClr val="E2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DA73D9FC-122E-473A-8253-354135B82459}"/>
                </a:ext>
              </a:extLst>
            </p:cNvPr>
            <p:cNvCxnSpPr>
              <a:cxnSpLocks/>
              <a:stCxn id="264" idx="6"/>
            </p:cNvCxnSpPr>
            <p:nvPr/>
          </p:nvCxnSpPr>
          <p:spPr>
            <a:xfrm>
              <a:off x="5788661" y="1909287"/>
              <a:ext cx="428624" cy="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53035410-1E46-485C-89A3-0D1279B6C15D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5679910" y="2307196"/>
              <a:ext cx="184057" cy="119684"/>
              <a:chOff x="4316114" y="1554468"/>
              <a:chExt cx="420053" cy="246698"/>
            </a:xfrm>
          </p:grpSpPr>
          <p:sp>
            <p:nvSpPr>
              <p:cNvPr id="251" name="AutoShape 32">
                <a:extLst>
                  <a:ext uri="{FF2B5EF4-FFF2-40B4-BE49-F238E27FC236}">
                    <a16:creationId xmlns:a16="http://schemas.microsoft.com/office/drawing/2014/main" id="{B74C281C-A28A-42C0-BCEE-99698B7129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4402792" y="1467790"/>
                <a:ext cx="246698" cy="420053"/>
              </a:xfrm>
              <a:prstGeom prst="flowChartCollate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/>
              </a:p>
            </p:txBody>
          </p:sp>
          <p:sp>
            <p:nvSpPr>
              <p:cNvPr id="252" name="Freeform 234">
                <a:extLst>
                  <a:ext uri="{FF2B5EF4-FFF2-40B4-BE49-F238E27FC236}">
                    <a16:creationId xmlns:a16="http://schemas.microsoft.com/office/drawing/2014/main" id="{82B2F630-D283-4020-80A4-3509A2000EC5}"/>
                  </a:ext>
                </a:extLst>
              </p:cNvPr>
              <p:cNvSpPr/>
              <p:nvPr/>
            </p:nvSpPr>
            <p:spPr>
              <a:xfrm>
                <a:off x="4476749" y="1706823"/>
                <a:ext cx="100018" cy="90490"/>
              </a:xfrm>
              <a:custGeom>
                <a:avLst/>
                <a:gdLst>
                  <a:gd name="connsiteX0" fmla="*/ 0 w 45244"/>
                  <a:gd name="connsiteY0" fmla="*/ 0 h 38100"/>
                  <a:gd name="connsiteX1" fmla="*/ 42863 w 45244"/>
                  <a:gd name="connsiteY1" fmla="*/ 30956 h 38100"/>
                  <a:gd name="connsiteX2" fmla="*/ 45244 w 45244"/>
                  <a:gd name="connsiteY2" fmla="*/ 38100 h 38100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34673 w 958599"/>
                  <a:gd name="connsiteY0" fmla="*/ 0 h 33976"/>
                  <a:gd name="connsiteX1" fmla="*/ 77536 w 958599"/>
                  <a:gd name="connsiteY1" fmla="*/ 30956 h 33976"/>
                  <a:gd name="connsiteX2" fmla="*/ 958599 w 958599"/>
                  <a:gd name="connsiteY2" fmla="*/ 33338 h 33976"/>
                  <a:gd name="connsiteX0" fmla="*/ 0 w 923926"/>
                  <a:gd name="connsiteY0" fmla="*/ 0 h 33338"/>
                  <a:gd name="connsiteX1" fmla="*/ 869156 w 923926"/>
                  <a:gd name="connsiteY1" fmla="*/ 7144 h 33338"/>
                  <a:gd name="connsiteX2" fmla="*/ 923926 w 923926"/>
                  <a:gd name="connsiteY2" fmla="*/ 33338 h 33338"/>
                  <a:gd name="connsiteX0" fmla="*/ 213631 w 214787"/>
                  <a:gd name="connsiteY0" fmla="*/ 0 h 80963"/>
                  <a:gd name="connsiteX1" fmla="*/ 94569 w 214787"/>
                  <a:gd name="connsiteY1" fmla="*/ 54769 h 80963"/>
                  <a:gd name="connsiteX2" fmla="*/ 149339 w 214787"/>
                  <a:gd name="connsiteY2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121443 w 121443"/>
                  <a:gd name="connsiteY0" fmla="*/ 0 h 80963"/>
                  <a:gd name="connsiteX1" fmla="*/ 0 w 121443"/>
                  <a:gd name="connsiteY1" fmla="*/ 7144 h 80963"/>
                  <a:gd name="connsiteX2" fmla="*/ 2381 w 121443"/>
                  <a:gd name="connsiteY2" fmla="*/ 54769 h 80963"/>
                  <a:gd name="connsiteX3" fmla="*/ 57151 w 121443"/>
                  <a:gd name="connsiteY3" fmla="*/ 80963 h 80963"/>
                  <a:gd name="connsiteX0" fmla="*/ 123824 w 123824"/>
                  <a:gd name="connsiteY0" fmla="*/ 2381 h 73819"/>
                  <a:gd name="connsiteX1" fmla="*/ 0 w 123824"/>
                  <a:gd name="connsiteY1" fmla="*/ 0 h 73819"/>
                  <a:gd name="connsiteX2" fmla="*/ 2381 w 123824"/>
                  <a:gd name="connsiteY2" fmla="*/ 47625 h 73819"/>
                  <a:gd name="connsiteX3" fmla="*/ 57151 w 123824"/>
                  <a:gd name="connsiteY3" fmla="*/ 73819 h 73819"/>
                  <a:gd name="connsiteX0" fmla="*/ 217883 w 217883"/>
                  <a:gd name="connsiteY0" fmla="*/ 0 h 94060"/>
                  <a:gd name="connsiteX1" fmla="*/ 0 w 217883"/>
                  <a:gd name="connsiteY1" fmla="*/ 20241 h 94060"/>
                  <a:gd name="connsiteX2" fmla="*/ 2381 w 217883"/>
                  <a:gd name="connsiteY2" fmla="*/ 67866 h 94060"/>
                  <a:gd name="connsiteX3" fmla="*/ 57151 w 217883"/>
                  <a:gd name="connsiteY3" fmla="*/ 94060 h 94060"/>
                  <a:gd name="connsiteX0" fmla="*/ 223658 w 251044"/>
                  <a:gd name="connsiteY0" fmla="*/ 0 h 94060"/>
                  <a:gd name="connsiteX1" fmla="*/ 251044 w 251044"/>
                  <a:gd name="connsiteY1" fmla="*/ 41673 h 94060"/>
                  <a:gd name="connsiteX2" fmla="*/ 8156 w 251044"/>
                  <a:gd name="connsiteY2" fmla="*/ 67866 h 94060"/>
                  <a:gd name="connsiteX3" fmla="*/ 62926 w 251044"/>
                  <a:gd name="connsiteY3" fmla="*/ 94060 h 94060"/>
                  <a:gd name="connsiteX0" fmla="*/ 160732 w 188118"/>
                  <a:gd name="connsiteY0" fmla="*/ 0 h 94060"/>
                  <a:gd name="connsiteX1" fmla="*/ 188118 w 188118"/>
                  <a:gd name="connsiteY1" fmla="*/ 41673 h 94060"/>
                  <a:gd name="connsiteX2" fmla="*/ 0 w 188118"/>
                  <a:gd name="connsiteY2" fmla="*/ 94060 h 94060"/>
                  <a:gd name="connsiteX0" fmla="*/ 0 w 60178"/>
                  <a:gd name="connsiteY0" fmla="*/ 3532 h 47486"/>
                  <a:gd name="connsiteX1" fmla="*/ 27386 w 60178"/>
                  <a:gd name="connsiteY1" fmla="*/ 45205 h 47486"/>
                  <a:gd name="connsiteX2" fmla="*/ 50009 w 60178"/>
                  <a:gd name="connsiteY2" fmla="*/ 1151 h 47486"/>
                  <a:gd name="connsiteX0" fmla="*/ 0 w 50009"/>
                  <a:gd name="connsiteY0" fmla="*/ 2381 h 44054"/>
                  <a:gd name="connsiteX1" fmla="*/ 27386 w 50009"/>
                  <a:gd name="connsiteY1" fmla="*/ 44054 h 44054"/>
                  <a:gd name="connsiteX2" fmla="*/ 50009 w 50009"/>
                  <a:gd name="connsiteY2" fmla="*/ 0 h 44054"/>
                  <a:gd name="connsiteX0" fmla="*/ 0 w 46437"/>
                  <a:gd name="connsiteY0" fmla="*/ 1190 h 44054"/>
                  <a:gd name="connsiteX1" fmla="*/ 23814 w 46437"/>
                  <a:gd name="connsiteY1" fmla="*/ 44054 h 44054"/>
                  <a:gd name="connsiteX2" fmla="*/ 46437 w 46437"/>
                  <a:gd name="connsiteY2" fmla="*/ 0 h 44054"/>
                  <a:gd name="connsiteX0" fmla="*/ 0 w 46437"/>
                  <a:gd name="connsiteY0" fmla="*/ 1190 h 46435"/>
                  <a:gd name="connsiteX1" fmla="*/ 25005 w 46437"/>
                  <a:gd name="connsiteY1" fmla="*/ 46435 h 46435"/>
                  <a:gd name="connsiteX2" fmla="*/ 46437 w 46437"/>
                  <a:gd name="connsiteY2" fmla="*/ 0 h 46435"/>
                  <a:gd name="connsiteX0" fmla="*/ 0 w 50009"/>
                  <a:gd name="connsiteY0" fmla="*/ 0 h 45245"/>
                  <a:gd name="connsiteX1" fmla="*/ 25005 w 50009"/>
                  <a:gd name="connsiteY1" fmla="*/ 45245 h 45245"/>
                  <a:gd name="connsiteX2" fmla="*/ 50009 w 50009"/>
                  <a:gd name="connsiteY2" fmla="*/ 1 h 4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09" h="45245">
                    <a:moveTo>
                      <a:pt x="0" y="0"/>
                    </a:moveTo>
                    <a:lnTo>
                      <a:pt x="25005" y="45245"/>
                    </a:lnTo>
                    <a:lnTo>
                      <a:pt x="50009" y="1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B089DB14-B389-4DFF-BB44-B82642989B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90166" y="1348898"/>
              <a:ext cx="694502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B6BAA869-96D9-4668-9AA6-52C5FFC200EC}"/>
                </a:ext>
              </a:extLst>
            </p:cNvPr>
            <p:cNvCxnSpPr>
              <a:stCxn id="267" idx="2"/>
            </p:cNvCxnSpPr>
            <p:nvPr/>
          </p:nvCxnSpPr>
          <p:spPr>
            <a:xfrm flipH="1">
              <a:off x="5059680" y="1637824"/>
              <a:ext cx="531337" cy="476"/>
            </a:xfrm>
            <a:prstGeom prst="line">
              <a:avLst/>
            </a:prstGeom>
            <a:ln w="1905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DA9B3F1B-F3AB-4CD7-922C-ACB274A0E26E}"/>
              </a:ext>
            </a:extLst>
          </p:cNvPr>
          <p:cNvGrpSpPr/>
          <p:nvPr/>
        </p:nvGrpSpPr>
        <p:grpSpPr>
          <a:xfrm>
            <a:off x="7720851" y="4657138"/>
            <a:ext cx="1626104" cy="1189685"/>
            <a:chOff x="4907496" y="1259205"/>
            <a:chExt cx="1573314" cy="1228725"/>
          </a:xfrm>
        </p:grpSpPr>
        <p:cxnSp>
          <p:nvCxnSpPr>
            <p:cNvPr id="274" name="Connector: Elbow 273">
              <a:extLst>
                <a:ext uri="{FF2B5EF4-FFF2-40B4-BE49-F238E27FC236}">
                  <a16:creationId xmlns:a16="http://schemas.microsoft.com/office/drawing/2014/main" id="{73F23EEC-F7E4-4160-ACA9-9FE1AC284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0588" y="2291080"/>
              <a:ext cx="809875" cy="71562"/>
            </a:xfrm>
            <a:prstGeom prst="bentConnector3">
              <a:avLst>
                <a:gd name="adj1" fmla="val 98613"/>
              </a:avLst>
            </a:prstGeom>
            <a:ln w="158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2559BA29-CBE5-41E0-B746-10E9B5DDF4F6}"/>
                </a:ext>
              </a:extLst>
            </p:cNvPr>
            <p:cNvGrpSpPr/>
            <p:nvPr/>
          </p:nvGrpSpPr>
          <p:grpSpPr>
            <a:xfrm>
              <a:off x="5591017" y="1259205"/>
              <a:ext cx="197644" cy="204787"/>
              <a:chOff x="5722144" y="1721644"/>
              <a:chExt cx="197644" cy="204787"/>
            </a:xfrm>
          </p:grpSpPr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id="{5BC51647-9A96-40A0-9A4C-D0BC95015449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4144B2DE-B18E-4C00-B55F-EE8EB352C3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158464B3-1798-4DE5-868F-4D2A2E173023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324E2E6A-D9F9-4F1A-93AB-725E5F4C4A4D}"/>
                </a:ext>
              </a:extLst>
            </p:cNvPr>
            <p:cNvGrpSpPr/>
            <p:nvPr/>
          </p:nvGrpSpPr>
          <p:grpSpPr>
            <a:xfrm>
              <a:off x="5591017" y="1535430"/>
              <a:ext cx="197644" cy="204787"/>
              <a:chOff x="5722144" y="1721644"/>
              <a:chExt cx="197644" cy="204787"/>
            </a:xfrm>
          </p:grpSpPr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3D532CA2-3983-41E2-AA51-F8FD282D27C9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76E975A1-6E4C-49CA-BDE2-424C4F241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703D883A-E6D0-427F-AE64-DD77BC7772C2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7AF86DCF-BA44-4752-8A43-13C32E34669F}"/>
                </a:ext>
              </a:extLst>
            </p:cNvPr>
            <p:cNvGrpSpPr/>
            <p:nvPr/>
          </p:nvGrpSpPr>
          <p:grpSpPr>
            <a:xfrm>
              <a:off x="5591017" y="1806893"/>
              <a:ext cx="197644" cy="204787"/>
              <a:chOff x="5722144" y="1721644"/>
              <a:chExt cx="197644" cy="204787"/>
            </a:xfrm>
          </p:grpSpPr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1C5964F7-864F-46F3-9E7F-DA8E9C34E436}"/>
                  </a:ext>
                </a:extLst>
              </p:cNvPr>
              <p:cNvSpPr/>
              <p:nvPr/>
            </p:nvSpPr>
            <p:spPr>
              <a:xfrm>
                <a:off x="5722144" y="1721644"/>
                <a:ext cx="197644" cy="20478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/>
              </a:p>
            </p:txBody>
          </p: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8C305944-5C6C-4DD7-8BB8-E2D1A215D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818" y="1726407"/>
                <a:ext cx="123826" cy="6429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A0D78D1A-CEB5-4D8B-8D5F-D23EC654939F}"/>
                  </a:ext>
                </a:extLst>
              </p:cNvPr>
              <p:cNvCxnSpPr/>
              <p:nvPr/>
            </p:nvCxnSpPr>
            <p:spPr>
              <a:xfrm flipV="1">
                <a:off x="5767388" y="1876425"/>
                <a:ext cx="133350" cy="2857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78" name="Picture 277">
              <a:extLst>
                <a:ext uri="{FF2B5EF4-FFF2-40B4-BE49-F238E27FC236}">
                  <a16:creationId xmlns:a16="http://schemas.microsoft.com/office/drawing/2014/main" id="{8B282861-411A-4FF2-A450-AC5B842BA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2673" y="1980428"/>
              <a:ext cx="338137" cy="313826"/>
            </a:xfrm>
            <a:prstGeom prst="rect">
              <a:avLst/>
            </a:prstGeom>
          </p:spPr>
        </p:pic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374B7817-A24F-4208-93ED-ABB9F823B103}"/>
                </a:ext>
              </a:extLst>
            </p:cNvPr>
            <p:cNvGrpSpPr/>
            <p:nvPr/>
          </p:nvGrpSpPr>
          <p:grpSpPr>
            <a:xfrm>
              <a:off x="5235222" y="2145030"/>
              <a:ext cx="172438" cy="342900"/>
              <a:chOff x="5320312" y="3346450"/>
              <a:chExt cx="172438" cy="342900"/>
            </a:xfrm>
          </p:grpSpPr>
          <p:grpSp>
            <p:nvGrpSpPr>
              <p:cNvPr id="287" name="Group 286">
                <a:extLst>
                  <a:ext uri="{FF2B5EF4-FFF2-40B4-BE49-F238E27FC236}">
                    <a16:creationId xmlns:a16="http://schemas.microsoft.com/office/drawing/2014/main" id="{AC6386B1-7ADA-4065-B0CB-6FD160E75271}"/>
                  </a:ext>
                </a:extLst>
              </p:cNvPr>
              <p:cNvGrpSpPr/>
              <p:nvPr/>
            </p:nvGrpSpPr>
            <p:grpSpPr>
              <a:xfrm>
                <a:off x="5320312" y="3346450"/>
                <a:ext cx="172438" cy="342900"/>
                <a:chOff x="6445998" y="4680670"/>
                <a:chExt cx="333989" cy="723031"/>
              </a:xfrm>
            </p:grpSpPr>
            <p:sp>
              <p:nvSpPr>
                <p:cNvPr id="294" name="Freeform 8">
                  <a:extLst>
                    <a:ext uri="{FF2B5EF4-FFF2-40B4-BE49-F238E27FC236}">
                      <a16:creationId xmlns:a16="http://schemas.microsoft.com/office/drawing/2014/main" id="{ED1E4CE0-A477-43F8-8164-C9D4363B35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5400000" flipH="1">
                  <a:off x="6251477" y="4875191"/>
                  <a:ext cx="723031" cy="333989"/>
                </a:xfrm>
                <a:custGeom>
                  <a:avLst/>
                  <a:gdLst/>
                  <a:ahLst/>
                  <a:cxnLst>
                    <a:cxn ang="0">
                      <a:pos x="167" y="0"/>
                    </a:cxn>
                    <a:cxn ang="0">
                      <a:pos x="18" y="357"/>
                    </a:cxn>
                    <a:cxn ang="0">
                      <a:pos x="167" y="605"/>
                    </a:cxn>
                    <a:cxn ang="0">
                      <a:pos x="1315" y="605"/>
                    </a:cxn>
                    <a:cxn ang="0">
                      <a:pos x="1464" y="247"/>
                    </a:cxn>
                    <a:cxn ang="0">
                      <a:pos x="1315" y="0"/>
                    </a:cxn>
                    <a:cxn ang="0">
                      <a:pos x="1315" y="0"/>
                    </a:cxn>
                    <a:cxn ang="0">
                      <a:pos x="167" y="0"/>
                    </a:cxn>
                  </a:cxnLst>
                  <a:rect l="0" t="0" r="r" b="b"/>
                  <a:pathLst>
                    <a:path w="1482" h="605">
                      <a:moveTo>
                        <a:pt x="167" y="0"/>
                      </a:moveTo>
                      <a:cubicBezTo>
                        <a:pt x="66" y="30"/>
                        <a:pt x="0" y="190"/>
                        <a:pt x="18" y="357"/>
                      </a:cubicBezTo>
                      <a:cubicBezTo>
                        <a:pt x="32" y="483"/>
                        <a:pt x="91" y="582"/>
                        <a:pt x="167" y="605"/>
                      </a:cubicBezTo>
                      <a:lnTo>
                        <a:pt x="1315" y="605"/>
                      </a:lnTo>
                      <a:cubicBezTo>
                        <a:pt x="1416" y="574"/>
                        <a:pt x="1482" y="414"/>
                        <a:pt x="1464" y="247"/>
                      </a:cubicBezTo>
                      <a:cubicBezTo>
                        <a:pt x="1450" y="121"/>
                        <a:pt x="1391" y="23"/>
                        <a:pt x="1315" y="0"/>
                      </a:cubicBezTo>
                      <a:lnTo>
                        <a:pt x="1315" y="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80160">
                    <a:defRPr/>
                  </a:pPr>
                  <a:endParaRPr lang="nl-NL" sz="2500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295" name="Flowchart: Delay 294">
                  <a:extLst>
                    <a:ext uri="{FF2B5EF4-FFF2-40B4-BE49-F238E27FC236}">
                      <a16:creationId xmlns:a16="http://schemas.microsoft.com/office/drawing/2014/main" id="{BA14D1A9-E34A-4CBA-8BDE-C39F7D430FB5}"/>
                    </a:ext>
                  </a:extLst>
                </p:cNvPr>
                <p:cNvSpPr/>
                <p:nvPr/>
              </p:nvSpPr>
              <p:spPr>
                <a:xfrm rot="5400000">
                  <a:off x="6541527" y="5164308"/>
                  <a:ext cx="143148" cy="310302"/>
                </a:xfrm>
                <a:prstGeom prst="flowChartDelay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61A02EB-0D9E-4F4B-9B4D-97838BC9CC23}"/>
                    </a:ext>
                  </a:extLst>
                </p:cNvPr>
                <p:cNvSpPr/>
                <p:nvPr/>
              </p:nvSpPr>
              <p:spPr>
                <a:xfrm>
                  <a:off x="6456034" y="5002236"/>
                  <a:ext cx="314599" cy="251546"/>
                </a:xfrm>
                <a:prstGeom prst="rect">
                  <a:avLst/>
                </a:prstGeom>
                <a:solidFill>
                  <a:srgbClr val="92D050">
                    <a:alpha val="25000"/>
                  </a:srgb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691A98E3-BBF4-49D1-BCC2-8A8956010B38}"/>
                    </a:ext>
                  </a:extLst>
                </p:cNvPr>
                <p:cNvSpPr/>
                <p:nvPr/>
              </p:nvSpPr>
              <p:spPr>
                <a:xfrm>
                  <a:off x="6489393" y="4822506"/>
                  <a:ext cx="265251" cy="18488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err="1"/>
                </a:p>
              </p:txBody>
            </p:sp>
          </p:grp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CFD77642-77F0-4B7C-88C5-978C87234D8B}"/>
                  </a:ext>
                </a:extLst>
              </p:cNvPr>
              <p:cNvCxnSpPr/>
              <p:nvPr/>
            </p:nvCxnSpPr>
            <p:spPr>
              <a:xfrm>
                <a:off x="5424168" y="3542644"/>
                <a:ext cx="4753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16766971-D559-49A2-93BC-CFBBB86791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1481" y="3565975"/>
                <a:ext cx="85827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856B5E6A-9280-4196-9D65-A3E9511FBED0}"/>
                  </a:ext>
                </a:extLst>
              </p:cNvPr>
              <p:cNvCxnSpPr/>
              <p:nvPr/>
            </p:nvCxnSpPr>
            <p:spPr>
              <a:xfrm>
                <a:off x="5389480" y="3597404"/>
                <a:ext cx="6720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3D78E287-E536-4E87-A438-148B2990B471}"/>
                  </a:ext>
                </a:extLst>
              </p:cNvPr>
              <p:cNvCxnSpPr/>
              <p:nvPr/>
            </p:nvCxnSpPr>
            <p:spPr>
              <a:xfrm>
                <a:off x="5345918" y="3622863"/>
                <a:ext cx="54095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48F0AAFA-6865-4AC3-9189-328BC099A6E3}"/>
                  </a:ext>
                </a:extLst>
              </p:cNvPr>
              <p:cNvCxnSpPr/>
              <p:nvPr/>
            </p:nvCxnSpPr>
            <p:spPr>
              <a:xfrm>
                <a:off x="5350130" y="3651667"/>
                <a:ext cx="111469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47DE91BC-1AAB-494F-AEEB-2B34B8A24E75}"/>
                  </a:ext>
                </a:extLst>
              </p:cNvPr>
              <p:cNvCxnSpPr/>
              <p:nvPr/>
            </p:nvCxnSpPr>
            <p:spPr>
              <a:xfrm>
                <a:off x="5348734" y="3521587"/>
                <a:ext cx="90158" cy="0"/>
              </a:xfrm>
              <a:prstGeom prst="line">
                <a:avLst/>
              </a:prstGeom>
              <a:ln w="63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0" name="Connector: Elbow 279">
              <a:extLst>
                <a:ext uri="{FF2B5EF4-FFF2-40B4-BE49-F238E27FC236}">
                  <a16:creationId xmlns:a16="http://schemas.microsoft.com/office/drawing/2014/main" id="{48D340FE-E06A-4B41-B612-32160D96E3F3}"/>
                </a:ext>
              </a:extLst>
            </p:cNvPr>
            <p:cNvCxnSpPr>
              <a:cxnSpLocks/>
              <a:stCxn id="301" idx="6"/>
            </p:cNvCxnSpPr>
            <p:nvPr/>
          </p:nvCxnSpPr>
          <p:spPr>
            <a:xfrm>
              <a:off x="5788661" y="1637824"/>
              <a:ext cx="425449" cy="329406"/>
            </a:xfrm>
            <a:prstGeom prst="bentConnector3">
              <a:avLst>
                <a:gd name="adj1" fmla="val 100747"/>
              </a:avLst>
            </a:prstGeom>
            <a:ln w="15875">
              <a:solidFill>
                <a:srgbClr val="E2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0E08BE60-04F3-4B2E-BBCF-6A9E834EA0CA}"/>
                </a:ext>
              </a:extLst>
            </p:cNvPr>
            <p:cNvCxnSpPr>
              <a:cxnSpLocks/>
              <a:stCxn id="298" idx="6"/>
            </p:cNvCxnSpPr>
            <p:nvPr/>
          </p:nvCxnSpPr>
          <p:spPr>
            <a:xfrm>
              <a:off x="5788661" y="1909287"/>
              <a:ext cx="428624" cy="0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CC4AD51C-403B-43BC-924D-F945FCBDD5D2}"/>
                </a:ext>
              </a:extLst>
            </p:cNvPr>
            <p:cNvGrpSpPr>
              <a:grpSpLocks noChangeAspect="1"/>
            </p:cNvGrpSpPr>
            <p:nvPr/>
          </p:nvGrpSpPr>
          <p:grpSpPr>
            <a:xfrm flipH="1">
              <a:off x="5679910" y="2307196"/>
              <a:ext cx="184057" cy="119684"/>
              <a:chOff x="4316114" y="1554468"/>
              <a:chExt cx="420053" cy="246698"/>
            </a:xfrm>
          </p:grpSpPr>
          <p:sp>
            <p:nvSpPr>
              <p:cNvPr id="285" name="AutoShape 32">
                <a:extLst>
                  <a:ext uri="{FF2B5EF4-FFF2-40B4-BE49-F238E27FC236}">
                    <a16:creationId xmlns:a16="http://schemas.microsoft.com/office/drawing/2014/main" id="{6FE11BB4-8043-4F23-B0BB-09CD024F835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4402792" y="1467790"/>
                <a:ext cx="246698" cy="420053"/>
              </a:xfrm>
              <a:prstGeom prst="flowChartCollate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900"/>
              </a:p>
            </p:txBody>
          </p:sp>
          <p:sp>
            <p:nvSpPr>
              <p:cNvPr id="286" name="Freeform 234">
                <a:extLst>
                  <a:ext uri="{FF2B5EF4-FFF2-40B4-BE49-F238E27FC236}">
                    <a16:creationId xmlns:a16="http://schemas.microsoft.com/office/drawing/2014/main" id="{A4C4FEED-37AC-4403-9455-FE54CEA035E5}"/>
                  </a:ext>
                </a:extLst>
              </p:cNvPr>
              <p:cNvSpPr/>
              <p:nvPr/>
            </p:nvSpPr>
            <p:spPr>
              <a:xfrm>
                <a:off x="4476749" y="1706823"/>
                <a:ext cx="100018" cy="90490"/>
              </a:xfrm>
              <a:custGeom>
                <a:avLst/>
                <a:gdLst>
                  <a:gd name="connsiteX0" fmla="*/ 0 w 45244"/>
                  <a:gd name="connsiteY0" fmla="*/ 0 h 38100"/>
                  <a:gd name="connsiteX1" fmla="*/ 42863 w 45244"/>
                  <a:gd name="connsiteY1" fmla="*/ 30956 h 38100"/>
                  <a:gd name="connsiteX2" fmla="*/ 45244 w 45244"/>
                  <a:gd name="connsiteY2" fmla="*/ 38100 h 38100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0 w 421482"/>
                  <a:gd name="connsiteY0" fmla="*/ 0 h 180975"/>
                  <a:gd name="connsiteX1" fmla="*/ 42863 w 421482"/>
                  <a:gd name="connsiteY1" fmla="*/ 30956 h 180975"/>
                  <a:gd name="connsiteX2" fmla="*/ 421482 w 421482"/>
                  <a:gd name="connsiteY2" fmla="*/ 180975 h 180975"/>
                  <a:gd name="connsiteX0" fmla="*/ 34673 w 958599"/>
                  <a:gd name="connsiteY0" fmla="*/ 0 h 33976"/>
                  <a:gd name="connsiteX1" fmla="*/ 77536 w 958599"/>
                  <a:gd name="connsiteY1" fmla="*/ 30956 h 33976"/>
                  <a:gd name="connsiteX2" fmla="*/ 958599 w 958599"/>
                  <a:gd name="connsiteY2" fmla="*/ 33338 h 33976"/>
                  <a:gd name="connsiteX0" fmla="*/ 0 w 923926"/>
                  <a:gd name="connsiteY0" fmla="*/ 0 h 33338"/>
                  <a:gd name="connsiteX1" fmla="*/ 869156 w 923926"/>
                  <a:gd name="connsiteY1" fmla="*/ 7144 h 33338"/>
                  <a:gd name="connsiteX2" fmla="*/ 923926 w 923926"/>
                  <a:gd name="connsiteY2" fmla="*/ 33338 h 33338"/>
                  <a:gd name="connsiteX0" fmla="*/ 213631 w 214787"/>
                  <a:gd name="connsiteY0" fmla="*/ 0 h 80963"/>
                  <a:gd name="connsiteX1" fmla="*/ 94569 w 214787"/>
                  <a:gd name="connsiteY1" fmla="*/ 54769 h 80963"/>
                  <a:gd name="connsiteX2" fmla="*/ 149339 w 214787"/>
                  <a:gd name="connsiteY2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208173 w 208173"/>
                  <a:gd name="connsiteY0" fmla="*/ 0 h 80963"/>
                  <a:gd name="connsiteX1" fmla="*/ 86730 w 208173"/>
                  <a:gd name="connsiteY1" fmla="*/ 7144 h 80963"/>
                  <a:gd name="connsiteX2" fmla="*/ 89111 w 208173"/>
                  <a:gd name="connsiteY2" fmla="*/ 54769 h 80963"/>
                  <a:gd name="connsiteX3" fmla="*/ 143881 w 208173"/>
                  <a:gd name="connsiteY3" fmla="*/ 80963 h 80963"/>
                  <a:gd name="connsiteX0" fmla="*/ 121443 w 121443"/>
                  <a:gd name="connsiteY0" fmla="*/ 0 h 80963"/>
                  <a:gd name="connsiteX1" fmla="*/ 0 w 121443"/>
                  <a:gd name="connsiteY1" fmla="*/ 7144 h 80963"/>
                  <a:gd name="connsiteX2" fmla="*/ 2381 w 121443"/>
                  <a:gd name="connsiteY2" fmla="*/ 54769 h 80963"/>
                  <a:gd name="connsiteX3" fmla="*/ 57151 w 121443"/>
                  <a:gd name="connsiteY3" fmla="*/ 80963 h 80963"/>
                  <a:gd name="connsiteX0" fmla="*/ 123824 w 123824"/>
                  <a:gd name="connsiteY0" fmla="*/ 2381 h 73819"/>
                  <a:gd name="connsiteX1" fmla="*/ 0 w 123824"/>
                  <a:gd name="connsiteY1" fmla="*/ 0 h 73819"/>
                  <a:gd name="connsiteX2" fmla="*/ 2381 w 123824"/>
                  <a:gd name="connsiteY2" fmla="*/ 47625 h 73819"/>
                  <a:gd name="connsiteX3" fmla="*/ 57151 w 123824"/>
                  <a:gd name="connsiteY3" fmla="*/ 73819 h 73819"/>
                  <a:gd name="connsiteX0" fmla="*/ 217883 w 217883"/>
                  <a:gd name="connsiteY0" fmla="*/ 0 h 94060"/>
                  <a:gd name="connsiteX1" fmla="*/ 0 w 217883"/>
                  <a:gd name="connsiteY1" fmla="*/ 20241 h 94060"/>
                  <a:gd name="connsiteX2" fmla="*/ 2381 w 217883"/>
                  <a:gd name="connsiteY2" fmla="*/ 67866 h 94060"/>
                  <a:gd name="connsiteX3" fmla="*/ 57151 w 217883"/>
                  <a:gd name="connsiteY3" fmla="*/ 94060 h 94060"/>
                  <a:gd name="connsiteX0" fmla="*/ 223658 w 251044"/>
                  <a:gd name="connsiteY0" fmla="*/ 0 h 94060"/>
                  <a:gd name="connsiteX1" fmla="*/ 251044 w 251044"/>
                  <a:gd name="connsiteY1" fmla="*/ 41673 h 94060"/>
                  <a:gd name="connsiteX2" fmla="*/ 8156 w 251044"/>
                  <a:gd name="connsiteY2" fmla="*/ 67866 h 94060"/>
                  <a:gd name="connsiteX3" fmla="*/ 62926 w 251044"/>
                  <a:gd name="connsiteY3" fmla="*/ 94060 h 94060"/>
                  <a:gd name="connsiteX0" fmla="*/ 160732 w 188118"/>
                  <a:gd name="connsiteY0" fmla="*/ 0 h 94060"/>
                  <a:gd name="connsiteX1" fmla="*/ 188118 w 188118"/>
                  <a:gd name="connsiteY1" fmla="*/ 41673 h 94060"/>
                  <a:gd name="connsiteX2" fmla="*/ 0 w 188118"/>
                  <a:gd name="connsiteY2" fmla="*/ 94060 h 94060"/>
                  <a:gd name="connsiteX0" fmla="*/ 0 w 60178"/>
                  <a:gd name="connsiteY0" fmla="*/ 3532 h 47486"/>
                  <a:gd name="connsiteX1" fmla="*/ 27386 w 60178"/>
                  <a:gd name="connsiteY1" fmla="*/ 45205 h 47486"/>
                  <a:gd name="connsiteX2" fmla="*/ 50009 w 60178"/>
                  <a:gd name="connsiteY2" fmla="*/ 1151 h 47486"/>
                  <a:gd name="connsiteX0" fmla="*/ 0 w 50009"/>
                  <a:gd name="connsiteY0" fmla="*/ 2381 h 44054"/>
                  <a:gd name="connsiteX1" fmla="*/ 27386 w 50009"/>
                  <a:gd name="connsiteY1" fmla="*/ 44054 h 44054"/>
                  <a:gd name="connsiteX2" fmla="*/ 50009 w 50009"/>
                  <a:gd name="connsiteY2" fmla="*/ 0 h 44054"/>
                  <a:gd name="connsiteX0" fmla="*/ 0 w 46437"/>
                  <a:gd name="connsiteY0" fmla="*/ 1190 h 44054"/>
                  <a:gd name="connsiteX1" fmla="*/ 23814 w 46437"/>
                  <a:gd name="connsiteY1" fmla="*/ 44054 h 44054"/>
                  <a:gd name="connsiteX2" fmla="*/ 46437 w 46437"/>
                  <a:gd name="connsiteY2" fmla="*/ 0 h 44054"/>
                  <a:gd name="connsiteX0" fmla="*/ 0 w 46437"/>
                  <a:gd name="connsiteY0" fmla="*/ 1190 h 46435"/>
                  <a:gd name="connsiteX1" fmla="*/ 25005 w 46437"/>
                  <a:gd name="connsiteY1" fmla="*/ 46435 h 46435"/>
                  <a:gd name="connsiteX2" fmla="*/ 46437 w 46437"/>
                  <a:gd name="connsiteY2" fmla="*/ 0 h 46435"/>
                  <a:gd name="connsiteX0" fmla="*/ 0 w 50009"/>
                  <a:gd name="connsiteY0" fmla="*/ 0 h 45245"/>
                  <a:gd name="connsiteX1" fmla="*/ 25005 w 50009"/>
                  <a:gd name="connsiteY1" fmla="*/ 45245 h 45245"/>
                  <a:gd name="connsiteX2" fmla="*/ 50009 w 50009"/>
                  <a:gd name="connsiteY2" fmla="*/ 1 h 45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09" h="45245">
                    <a:moveTo>
                      <a:pt x="0" y="0"/>
                    </a:moveTo>
                    <a:lnTo>
                      <a:pt x="25005" y="45245"/>
                    </a:lnTo>
                    <a:lnTo>
                      <a:pt x="50009" y="1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FAD01D71-3A1B-4F3A-BFEC-1EE73E9CCC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07496" y="1348898"/>
              <a:ext cx="677171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D14C79C6-3130-41CE-9685-AFB1494C15FE}"/>
                </a:ext>
              </a:extLst>
            </p:cNvPr>
            <p:cNvCxnSpPr>
              <a:cxnSpLocks/>
              <a:stCxn id="301" idx="2"/>
            </p:cNvCxnSpPr>
            <p:nvPr/>
          </p:nvCxnSpPr>
          <p:spPr>
            <a:xfrm flipH="1">
              <a:off x="5091630" y="1637823"/>
              <a:ext cx="499387" cy="1"/>
            </a:xfrm>
            <a:prstGeom prst="line">
              <a:avLst/>
            </a:prstGeom>
            <a:ln w="1905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18781D0F-DB84-4170-9F7C-A212F456D0F1}"/>
              </a:ext>
            </a:extLst>
          </p:cNvPr>
          <p:cNvCxnSpPr>
            <a:cxnSpLocks/>
          </p:cNvCxnSpPr>
          <p:nvPr/>
        </p:nvCxnSpPr>
        <p:spPr>
          <a:xfrm>
            <a:off x="8640425" y="3378107"/>
            <a:ext cx="821482" cy="0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68EF8828-29CF-4B1B-9EAD-F8A16C484506}"/>
              </a:ext>
            </a:extLst>
          </p:cNvPr>
          <p:cNvCxnSpPr>
            <a:cxnSpLocks/>
          </p:cNvCxnSpPr>
          <p:nvPr/>
        </p:nvCxnSpPr>
        <p:spPr>
          <a:xfrm flipH="1">
            <a:off x="7227715" y="1799460"/>
            <a:ext cx="2225350" cy="0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Line 23">
            <a:extLst>
              <a:ext uri="{FF2B5EF4-FFF2-40B4-BE49-F238E27FC236}">
                <a16:creationId xmlns:a16="http://schemas.microsoft.com/office/drawing/2014/main" id="{120E8D51-B3FC-4896-B34F-CA01F065DD7F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396270" y="1804014"/>
            <a:ext cx="98551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F334409-014E-45C7-A9AC-08560634635B}"/>
              </a:ext>
            </a:extLst>
          </p:cNvPr>
          <p:cNvCxnSpPr>
            <a:cxnSpLocks/>
          </p:cNvCxnSpPr>
          <p:nvPr/>
        </p:nvCxnSpPr>
        <p:spPr>
          <a:xfrm>
            <a:off x="7711782" y="1975267"/>
            <a:ext cx="0" cy="4185699"/>
          </a:xfrm>
          <a:prstGeom prst="line">
            <a:avLst/>
          </a:prstGeom>
          <a:ln w="222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E4F97126-7C87-4C02-B5D3-00E5A0D05C33}"/>
              </a:ext>
            </a:extLst>
          </p:cNvPr>
          <p:cNvCxnSpPr>
            <a:cxnSpLocks/>
          </p:cNvCxnSpPr>
          <p:nvPr/>
        </p:nvCxnSpPr>
        <p:spPr>
          <a:xfrm>
            <a:off x="8627048" y="1969379"/>
            <a:ext cx="826017" cy="0"/>
          </a:xfrm>
          <a:prstGeom prst="line">
            <a:avLst/>
          </a:prstGeom>
          <a:ln w="1905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9B7235A9-D82C-4323-ADEB-DDCD263835A5}"/>
              </a:ext>
            </a:extLst>
          </p:cNvPr>
          <p:cNvCxnSpPr>
            <a:cxnSpLocks/>
          </p:cNvCxnSpPr>
          <p:nvPr/>
        </p:nvCxnSpPr>
        <p:spPr>
          <a:xfrm>
            <a:off x="7893166" y="2241338"/>
            <a:ext cx="0" cy="991014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CD6CBFB2-F00F-482C-8020-856AFC680B43}"/>
              </a:ext>
            </a:extLst>
          </p:cNvPr>
          <p:cNvCxnSpPr/>
          <p:nvPr/>
        </p:nvCxnSpPr>
        <p:spPr>
          <a:xfrm>
            <a:off x="7893166" y="3413718"/>
            <a:ext cx="0" cy="1189010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75B21170-CEF5-423F-A8D2-E8378E51A85D}"/>
              </a:ext>
            </a:extLst>
          </p:cNvPr>
          <p:cNvCxnSpPr>
            <a:cxnSpLocks/>
          </p:cNvCxnSpPr>
          <p:nvPr/>
        </p:nvCxnSpPr>
        <p:spPr>
          <a:xfrm>
            <a:off x="7898693" y="4797996"/>
            <a:ext cx="0" cy="1185632"/>
          </a:xfrm>
          <a:prstGeom prst="line">
            <a:avLst/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Line 23">
            <a:extLst>
              <a:ext uri="{FF2B5EF4-FFF2-40B4-BE49-F238E27FC236}">
                <a16:creationId xmlns:a16="http://schemas.microsoft.com/office/drawing/2014/main" id="{68A2DAF4-15F8-4FAB-B12A-35F5C725A71A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456145" y="3267476"/>
            <a:ext cx="98551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Line 23">
            <a:extLst>
              <a:ext uri="{FF2B5EF4-FFF2-40B4-BE49-F238E27FC236}">
                <a16:creationId xmlns:a16="http://schemas.microsoft.com/office/drawing/2014/main" id="{8950E45F-5AC1-4CD1-8E32-140A894F2B0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70360" y="1956863"/>
            <a:ext cx="18423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Line 23">
            <a:extLst>
              <a:ext uri="{FF2B5EF4-FFF2-40B4-BE49-F238E27FC236}">
                <a16:creationId xmlns:a16="http://schemas.microsoft.com/office/drawing/2014/main" id="{4D61B975-7436-419B-A4B4-D540C2984A4E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491143" y="2093667"/>
            <a:ext cx="98551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8" name="Connector: Elbow 317">
            <a:extLst>
              <a:ext uri="{FF2B5EF4-FFF2-40B4-BE49-F238E27FC236}">
                <a16:creationId xmlns:a16="http://schemas.microsoft.com/office/drawing/2014/main" id="{23A5AC64-3BCA-4380-B468-5CBD1FBABD69}"/>
              </a:ext>
            </a:extLst>
          </p:cNvPr>
          <p:cNvCxnSpPr>
            <a:cxnSpLocks/>
          </p:cNvCxnSpPr>
          <p:nvPr/>
        </p:nvCxnSpPr>
        <p:spPr>
          <a:xfrm>
            <a:off x="7249821" y="2097389"/>
            <a:ext cx="651212" cy="141871"/>
          </a:xfrm>
          <a:prstGeom prst="bentConnector3">
            <a:avLst>
              <a:gd name="adj1" fmla="val 63579"/>
            </a:avLst>
          </a:prstGeom>
          <a:ln w="1905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DB4AAF50-F63C-4409-879B-7E7E4BAC8DF4}"/>
              </a:ext>
            </a:extLst>
          </p:cNvPr>
          <p:cNvCxnSpPr>
            <a:cxnSpLocks/>
          </p:cNvCxnSpPr>
          <p:nvPr/>
        </p:nvCxnSpPr>
        <p:spPr>
          <a:xfrm>
            <a:off x="8170910" y="3066836"/>
            <a:ext cx="0" cy="1992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4EDCA5C7-085F-4D8E-BEED-0827726833C6}"/>
              </a:ext>
            </a:extLst>
          </p:cNvPr>
          <p:cNvCxnSpPr>
            <a:cxnSpLocks/>
          </p:cNvCxnSpPr>
          <p:nvPr/>
        </p:nvCxnSpPr>
        <p:spPr>
          <a:xfrm flipH="1">
            <a:off x="7747210" y="3266131"/>
            <a:ext cx="43475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D27279F4-7B7F-44B2-8951-E3D1B1D0AA04}"/>
              </a:ext>
            </a:extLst>
          </p:cNvPr>
          <p:cNvCxnSpPr>
            <a:cxnSpLocks/>
          </p:cNvCxnSpPr>
          <p:nvPr/>
        </p:nvCxnSpPr>
        <p:spPr>
          <a:xfrm flipH="1">
            <a:off x="7382458" y="3266131"/>
            <a:ext cx="28738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Line 23">
            <a:extLst>
              <a:ext uri="{FF2B5EF4-FFF2-40B4-BE49-F238E27FC236}">
                <a16:creationId xmlns:a16="http://schemas.microsoft.com/office/drawing/2014/main" id="{0FA53C95-B635-4934-85CF-2F5234D868CC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445092" y="4665914"/>
            <a:ext cx="98551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3FDBA7D8-AD07-46F6-A3C8-FD8E58BE1A34}"/>
              </a:ext>
            </a:extLst>
          </p:cNvPr>
          <p:cNvCxnSpPr>
            <a:cxnSpLocks/>
          </p:cNvCxnSpPr>
          <p:nvPr/>
        </p:nvCxnSpPr>
        <p:spPr>
          <a:xfrm>
            <a:off x="8159856" y="4465275"/>
            <a:ext cx="0" cy="1992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DADBDFA-2F90-481D-A4E0-751A1EF38117}"/>
              </a:ext>
            </a:extLst>
          </p:cNvPr>
          <p:cNvCxnSpPr>
            <a:cxnSpLocks/>
          </p:cNvCxnSpPr>
          <p:nvPr/>
        </p:nvCxnSpPr>
        <p:spPr>
          <a:xfrm flipH="1">
            <a:off x="7789579" y="4664569"/>
            <a:ext cx="38133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6194A5BE-350E-4ACB-9704-50C828968B5E}"/>
              </a:ext>
            </a:extLst>
          </p:cNvPr>
          <p:cNvCxnSpPr>
            <a:cxnSpLocks/>
          </p:cNvCxnSpPr>
          <p:nvPr/>
        </p:nvCxnSpPr>
        <p:spPr>
          <a:xfrm flipH="1">
            <a:off x="7371404" y="4664569"/>
            <a:ext cx="28738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Line 23">
            <a:extLst>
              <a:ext uri="{FF2B5EF4-FFF2-40B4-BE49-F238E27FC236}">
                <a16:creationId xmlns:a16="http://schemas.microsoft.com/office/drawing/2014/main" id="{B0B83E76-7F02-4297-AEF9-81C3875B9906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427407" y="6044085"/>
            <a:ext cx="98551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BA2EEE8E-BB66-4FD6-80BD-29B2F641E026}"/>
              </a:ext>
            </a:extLst>
          </p:cNvPr>
          <p:cNvCxnSpPr>
            <a:cxnSpLocks/>
          </p:cNvCxnSpPr>
          <p:nvPr/>
        </p:nvCxnSpPr>
        <p:spPr>
          <a:xfrm>
            <a:off x="8142172" y="5843445"/>
            <a:ext cx="0" cy="1992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AD3EDC1-8DFB-426A-984D-71AEAE134458}"/>
              </a:ext>
            </a:extLst>
          </p:cNvPr>
          <p:cNvCxnSpPr>
            <a:cxnSpLocks/>
          </p:cNvCxnSpPr>
          <p:nvPr/>
        </p:nvCxnSpPr>
        <p:spPr>
          <a:xfrm flipH="1">
            <a:off x="7795105" y="6042739"/>
            <a:ext cx="35812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FC2B379C-9037-45CD-AEDC-B163D385381D}"/>
              </a:ext>
            </a:extLst>
          </p:cNvPr>
          <p:cNvCxnSpPr>
            <a:cxnSpLocks/>
          </p:cNvCxnSpPr>
          <p:nvPr/>
        </p:nvCxnSpPr>
        <p:spPr>
          <a:xfrm flipH="1">
            <a:off x="7370301" y="6042739"/>
            <a:ext cx="28738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D9072CF5-AFA7-4E35-AC2D-2E84D2ADEBEB}"/>
              </a:ext>
            </a:extLst>
          </p:cNvPr>
          <p:cNvCxnSpPr>
            <a:cxnSpLocks/>
          </p:cNvCxnSpPr>
          <p:nvPr/>
        </p:nvCxnSpPr>
        <p:spPr>
          <a:xfrm>
            <a:off x="7383024" y="2798426"/>
            <a:ext cx="0" cy="32490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6415B4B3-B9D2-4BF1-A008-2A003F041131}"/>
              </a:ext>
            </a:extLst>
          </p:cNvPr>
          <p:cNvCxnSpPr>
            <a:cxnSpLocks/>
          </p:cNvCxnSpPr>
          <p:nvPr/>
        </p:nvCxnSpPr>
        <p:spPr>
          <a:xfrm flipH="1">
            <a:off x="7216661" y="2799985"/>
            <a:ext cx="16395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or: Elbow 331">
            <a:extLst>
              <a:ext uri="{FF2B5EF4-FFF2-40B4-BE49-F238E27FC236}">
                <a16:creationId xmlns:a16="http://schemas.microsoft.com/office/drawing/2014/main" id="{972960FF-AE9C-447A-AD66-4DDBE1ADDF4E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70169" y="3900288"/>
            <a:ext cx="274829" cy="231327"/>
          </a:xfrm>
          <a:prstGeom prst="bentConnector3">
            <a:avLst>
              <a:gd name="adj1" fmla="val 100149"/>
            </a:avLst>
          </a:prstGeom>
          <a:ln w="15875">
            <a:solidFill>
              <a:srgbClr val="92D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ctor: Elbow 332">
            <a:extLst>
              <a:ext uri="{FF2B5EF4-FFF2-40B4-BE49-F238E27FC236}">
                <a16:creationId xmlns:a16="http://schemas.microsoft.com/office/drawing/2014/main" id="{1A00D6B8-B388-48CF-B017-48DE7985D4DF}"/>
              </a:ext>
            </a:extLst>
          </p:cNvPr>
          <p:cNvCxnSpPr>
            <a:cxnSpLocks/>
          </p:cNvCxnSpPr>
          <p:nvPr/>
        </p:nvCxnSpPr>
        <p:spPr>
          <a:xfrm rot="10800000" flipV="1">
            <a:off x="8161326" y="5278459"/>
            <a:ext cx="274829" cy="231327"/>
          </a:xfrm>
          <a:prstGeom prst="bentConnector3">
            <a:avLst>
              <a:gd name="adj1" fmla="val 100149"/>
            </a:avLst>
          </a:prstGeom>
          <a:ln w="15875">
            <a:solidFill>
              <a:srgbClr val="92D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TextBox 333">
            <a:extLst>
              <a:ext uri="{FF2B5EF4-FFF2-40B4-BE49-F238E27FC236}">
                <a16:creationId xmlns:a16="http://schemas.microsoft.com/office/drawing/2014/main" id="{E83227DE-8122-4848-A478-42D6C1525AA8}"/>
              </a:ext>
            </a:extLst>
          </p:cNvPr>
          <p:cNvSpPr txBox="1"/>
          <p:nvPr/>
        </p:nvSpPr>
        <p:spPr>
          <a:xfrm>
            <a:off x="8277020" y="2004160"/>
            <a:ext cx="13951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164695FB-7ECB-42D6-ADAB-5C2EBABDEB28}"/>
              </a:ext>
            </a:extLst>
          </p:cNvPr>
          <p:cNvSpPr txBox="1"/>
          <p:nvPr/>
        </p:nvSpPr>
        <p:spPr>
          <a:xfrm>
            <a:off x="8259334" y="2263581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10247A3C-4024-44DA-A920-DC3A6D04A112}"/>
              </a:ext>
            </a:extLst>
          </p:cNvPr>
          <p:cNvSpPr txBox="1"/>
          <p:nvPr/>
        </p:nvSpPr>
        <p:spPr>
          <a:xfrm>
            <a:off x="8294704" y="2531107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3BF5EDC0-AB07-4565-BA93-8F2F4E8C474E}"/>
              </a:ext>
            </a:extLst>
          </p:cNvPr>
          <p:cNvSpPr txBox="1"/>
          <p:nvPr/>
        </p:nvSpPr>
        <p:spPr>
          <a:xfrm>
            <a:off x="8268178" y="3390437"/>
            <a:ext cx="13951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5E8A8343-0224-416C-8646-5B97B686AA52}"/>
              </a:ext>
            </a:extLst>
          </p:cNvPr>
          <p:cNvSpPr txBox="1"/>
          <p:nvPr/>
        </p:nvSpPr>
        <p:spPr>
          <a:xfrm>
            <a:off x="8250492" y="3649857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99DCD552-7E0F-4C5B-A994-DCA1A671D1DE}"/>
              </a:ext>
            </a:extLst>
          </p:cNvPr>
          <p:cNvSpPr txBox="1"/>
          <p:nvPr/>
        </p:nvSpPr>
        <p:spPr>
          <a:xfrm>
            <a:off x="8285861" y="3917385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30F9A4CB-8381-4C7F-BE77-3E0FF2DA1E64}"/>
              </a:ext>
            </a:extLst>
          </p:cNvPr>
          <p:cNvSpPr txBox="1"/>
          <p:nvPr/>
        </p:nvSpPr>
        <p:spPr>
          <a:xfrm>
            <a:off x="8241650" y="4776715"/>
            <a:ext cx="13951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800" dirty="0"/>
              <a:t>LT</a:t>
            </a:r>
            <a:endParaRPr lang="en-US" sz="800" dirty="0" err="1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151E2341-C38B-4E1D-81D4-BECE3A27E00A}"/>
              </a:ext>
            </a:extLst>
          </p:cNvPr>
          <p:cNvSpPr txBox="1"/>
          <p:nvPr/>
        </p:nvSpPr>
        <p:spPr>
          <a:xfrm>
            <a:off x="8223965" y="5036135"/>
            <a:ext cx="13785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MT</a:t>
            </a:r>
            <a:endParaRPr lang="en-US" sz="800" dirty="0" err="1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AC10717A-F50C-40B8-B587-5B509D055987}"/>
              </a:ext>
            </a:extLst>
          </p:cNvPr>
          <p:cNvSpPr txBox="1"/>
          <p:nvPr/>
        </p:nvSpPr>
        <p:spPr>
          <a:xfrm>
            <a:off x="8259334" y="5303663"/>
            <a:ext cx="753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800" dirty="0"/>
              <a:t>IT</a:t>
            </a:r>
            <a:endParaRPr lang="en-US" sz="800" dirty="0" err="1"/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797FF9E0-0ADF-49AA-AF97-895764EE50F9}"/>
              </a:ext>
            </a:extLst>
          </p:cNvPr>
          <p:cNvCxnSpPr>
            <a:cxnSpLocks/>
          </p:cNvCxnSpPr>
          <p:nvPr/>
        </p:nvCxnSpPr>
        <p:spPr>
          <a:xfrm flipH="1">
            <a:off x="7227717" y="1694070"/>
            <a:ext cx="310561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Line 23">
            <a:extLst>
              <a:ext uri="{FF2B5EF4-FFF2-40B4-BE49-F238E27FC236}">
                <a16:creationId xmlns:a16="http://schemas.microsoft.com/office/drawing/2014/main" id="{C2C62E4F-1431-46DF-9887-176AEF91E1C9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396270" y="1698625"/>
            <a:ext cx="98551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885281FA-D097-47F6-A813-2C4F6AF4A82A}"/>
              </a:ext>
            </a:extLst>
          </p:cNvPr>
          <p:cNvCxnSpPr>
            <a:cxnSpLocks/>
          </p:cNvCxnSpPr>
          <p:nvPr/>
        </p:nvCxnSpPr>
        <p:spPr>
          <a:xfrm>
            <a:off x="9091261" y="2238583"/>
            <a:ext cx="28751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25F98706-7713-437C-94A9-C99D90174F1D}"/>
              </a:ext>
            </a:extLst>
          </p:cNvPr>
          <p:cNvCxnSpPr>
            <a:cxnSpLocks/>
          </p:cNvCxnSpPr>
          <p:nvPr/>
        </p:nvCxnSpPr>
        <p:spPr>
          <a:xfrm>
            <a:off x="9079760" y="3660595"/>
            <a:ext cx="28751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4667702B-7850-4C81-8FF9-7310353EA17A}"/>
              </a:ext>
            </a:extLst>
          </p:cNvPr>
          <p:cNvCxnSpPr>
            <a:cxnSpLocks/>
          </p:cNvCxnSpPr>
          <p:nvPr/>
        </p:nvCxnSpPr>
        <p:spPr>
          <a:xfrm>
            <a:off x="9551284" y="2238583"/>
            <a:ext cx="7820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3560CB5C-7558-465E-B1ED-9006AEC1A3EA}"/>
              </a:ext>
            </a:extLst>
          </p:cNvPr>
          <p:cNvCxnSpPr>
            <a:cxnSpLocks/>
          </p:cNvCxnSpPr>
          <p:nvPr/>
        </p:nvCxnSpPr>
        <p:spPr>
          <a:xfrm>
            <a:off x="9551284" y="3660595"/>
            <a:ext cx="78204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DB2C5D6C-A20B-40DB-8989-5B082E3EFED0}"/>
              </a:ext>
            </a:extLst>
          </p:cNvPr>
          <p:cNvCxnSpPr>
            <a:cxnSpLocks/>
          </p:cNvCxnSpPr>
          <p:nvPr/>
        </p:nvCxnSpPr>
        <p:spPr>
          <a:xfrm>
            <a:off x="10331026" y="1693479"/>
            <a:ext cx="0" cy="335357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F0BB1793-E25E-4625-A7D6-C0AF9E30FFB9}"/>
              </a:ext>
            </a:extLst>
          </p:cNvPr>
          <p:cNvSpPr/>
          <p:nvPr/>
        </p:nvSpPr>
        <p:spPr>
          <a:xfrm rot="16200000" flipH="1">
            <a:off x="9825721" y="4981769"/>
            <a:ext cx="89350" cy="105011"/>
          </a:xfrm>
          <a:prstGeom prst="triangle">
            <a:avLst>
              <a:gd name="adj" fmla="val 47054"/>
            </a:avLst>
          </a:prstGeom>
          <a:solidFill>
            <a:srgbClr val="1F497D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351" name="Straight Arrow Connector 350">
            <a:extLst>
              <a:ext uri="{FF2B5EF4-FFF2-40B4-BE49-F238E27FC236}">
                <a16:creationId xmlns:a16="http://schemas.microsoft.com/office/drawing/2014/main" id="{072955A9-C2E8-4931-9DE6-E99BB21CED8B}"/>
              </a:ext>
            </a:extLst>
          </p:cNvPr>
          <p:cNvCxnSpPr/>
          <p:nvPr/>
        </p:nvCxnSpPr>
        <p:spPr>
          <a:xfrm>
            <a:off x="9722744" y="4956003"/>
            <a:ext cx="171819" cy="0"/>
          </a:xfrm>
          <a:prstGeom prst="straightConnector1">
            <a:avLst/>
          </a:prstGeom>
          <a:noFill/>
          <a:ln w="9525" cap="sq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sm" len="sm"/>
            <a:tailEnd type="triangle" w="med" len="med"/>
          </a:ln>
          <a:effectLst/>
        </p:spPr>
      </p:cxn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C2330BCC-06D0-4338-872E-C2643A7AD228}"/>
              </a:ext>
            </a:extLst>
          </p:cNvPr>
          <p:cNvSpPr/>
          <p:nvPr/>
        </p:nvSpPr>
        <p:spPr>
          <a:xfrm rot="5400000" flipH="1">
            <a:off x="9714888" y="4982658"/>
            <a:ext cx="89350" cy="105011"/>
          </a:xfrm>
          <a:prstGeom prst="triangle">
            <a:avLst>
              <a:gd name="adj" fmla="val 52028"/>
            </a:avLst>
          </a:prstGeom>
          <a:solidFill>
            <a:schemeClr val="bg1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D037A957-87BF-40BD-B40A-94848F4E4C0B}"/>
              </a:ext>
            </a:extLst>
          </p:cNvPr>
          <p:cNvSpPr/>
          <p:nvPr/>
        </p:nvSpPr>
        <p:spPr>
          <a:xfrm rot="16200000" flipH="1">
            <a:off x="9839522" y="3609528"/>
            <a:ext cx="89350" cy="105011"/>
          </a:xfrm>
          <a:prstGeom prst="triangle">
            <a:avLst>
              <a:gd name="adj" fmla="val 47054"/>
            </a:avLst>
          </a:prstGeom>
          <a:solidFill>
            <a:srgbClr val="1F497D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354" name="Straight Arrow Connector 353">
            <a:extLst>
              <a:ext uri="{FF2B5EF4-FFF2-40B4-BE49-F238E27FC236}">
                <a16:creationId xmlns:a16="http://schemas.microsoft.com/office/drawing/2014/main" id="{37DA6118-11BA-4A18-BCE0-916401CF6A8E}"/>
              </a:ext>
            </a:extLst>
          </p:cNvPr>
          <p:cNvCxnSpPr/>
          <p:nvPr/>
        </p:nvCxnSpPr>
        <p:spPr>
          <a:xfrm>
            <a:off x="9736545" y="3583762"/>
            <a:ext cx="171819" cy="0"/>
          </a:xfrm>
          <a:prstGeom prst="straightConnector1">
            <a:avLst/>
          </a:prstGeom>
          <a:noFill/>
          <a:ln w="9525" cap="sq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sm" len="sm"/>
            <a:tailEnd type="triangle" w="med" len="med"/>
          </a:ln>
          <a:effectLst/>
        </p:spPr>
      </p:cxn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6B30B117-51D3-41B9-8F1E-181A6E640FEB}"/>
              </a:ext>
            </a:extLst>
          </p:cNvPr>
          <p:cNvSpPr/>
          <p:nvPr/>
        </p:nvSpPr>
        <p:spPr>
          <a:xfrm rot="5400000" flipH="1">
            <a:off x="9728688" y="3610416"/>
            <a:ext cx="89350" cy="105011"/>
          </a:xfrm>
          <a:prstGeom prst="triangle">
            <a:avLst>
              <a:gd name="adj" fmla="val 52028"/>
            </a:avLst>
          </a:prstGeom>
          <a:solidFill>
            <a:schemeClr val="bg1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C96144E1-5742-4959-B374-0004BD7BA421}"/>
              </a:ext>
            </a:extLst>
          </p:cNvPr>
          <p:cNvSpPr/>
          <p:nvPr/>
        </p:nvSpPr>
        <p:spPr>
          <a:xfrm rot="16200000" flipH="1">
            <a:off x="9818820" y="2187516"/>
            <a:ext cx="89350" cy="105011"/>
          </a:xfrm>
          <a:prstGeom prst="triangle">
            <a:avLst>
              <a:gd name="adj" fmla="val 47054"/>
            </a:avLst>
          </a:prstGeom>
          <a:solidFill>
            <a:srgbClr val="1F497D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357" name="Straight Arrow Connector 356">
            <a:extLst>
              <a:ext uri="{FF2B5EF4-FFF2-40B4-BE49-F238E27FC236}">
                <a16:creationId xmlns:a16="http://schemas.microsoft.com/office/drawing/2014/main" id="{DF486E91-2A2F-415C-9AB3-77679A6C44F3}"/>
              </a:ext>
            </a:extLst>
          </p:cNvPr>
          <p:cNvCxnSpPr/>
          <p:nvPr/>
        </p:nvCxnSpPr>
        <p:spPr>
          <a:xfrm>
            <a:off x="9715844" y="2161750"/>
            <a:ext cx="171819" cy="0"/>
          </a:xfrm>
          <a:prstGeom prst="straightConnector1">
            <a:avLst/>
          </a:prstGeom>
          <a:noFill/>
          <a:ln w="9525" cap="sq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sm" len="sm"/>
            <a:tailEnd type="triangle" w="med" len="med"/>
          </a:ln>
          <a:effectLst/>
        </p:spPr>
      </p:cxn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D3B8B98A-4FF5-4EBA-BCD1-653695CF9C8D}"/>
              </a:ext>
            </a:extLst>
          </p:cNvPr>
          <p:cNvSpPr/>
          <p:nvPr/>
        </p:nvSpPr>
        <p:spPr>
          <a:xfrm rot="5400000" flipH="1">
            <a:off x="9707987" y="2188404"/>
            <a:ext cx="89350" cy="105011"/>
          </a:xfrm>
          <a:prstGeom prst="triangle">
            <a:avLst>
              <a:gd name="adj" fmla="val 52028"/>
            </a:avLst>
          </a:prstGeom>
          <a:solidFill>
            <a:schemeClr val="bg1"/>
          </a:solidFill>
          <a:ln w="19050" cap="flat" cmpd="sng" algn="ctr">
            <a:solidFill>
              <a:srgbClr val="1F497D"/>
            </a:solidFill>
            <a:prstDash val="solid"/>
          </a:ln>
          <a:effectLst/>
        </p:spPr>
        <p:txBody>
          <a:bodyPr rtlCol="0" anchor="ctr"/>
          <a:lstStyle/>
          <a:p>
            <a:pPr algn="ctr" defTabSz="1280160">
              <a:defRPr/>
            </a:pPr>
            <a:endParaRPr lang="en-US" sz="25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18B3A83B-5CF5-4331-94C5-8858ACC2B2B2}"/>
              </a:ext>
            </a:extLst>
          </p:cNvPr>
          <p:cNvSpPr/>
          <p:nvPr/>
        </p:nvSpPr>
        <p:spPr>
          <a:xfrm>
            <a:off x="10080313" y="2161559"/>
            <a:ext cx="155258" cy="149311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FCEEF7AD-0BE6-40B1-BB2D-18FACF7CD61E}"/>
              </a:ext>
            </a:extLst>
          </p:cNvPr>
          <p:cNvSpPr/>
          <p:nvPr/>
        </p:nvSpPr>
        <p:spPr>
          <a:xfrm>
            <a:off x="10040060" y="3583571"/>
            <a:ext cx="155258" cy="149311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57B1451E-00E1-4A76-8F78-CD221357033A}"/>
              </a:ext>
            </a:extLst>
          </p:cNvPr>
          <p:cNvSpPr/>
          <p:nvPr/>
        </p:nvSpPr>
        <p:spPr>
          <a:xfrm>
            <a:off x="10057311" y="4970032"/>
            <a:ext cx="155258" cy="149311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DC64DAB8-DCDA-44D7-9714-7774287ADE3F}"/>
              </a:ext>
            </a:extLst>
          </p:cNvPr>
          <p:cNvSpPr/>
          <p:nvPr/>
        </p:nvSpPr>
        <p:spPr>
          <a:xfrm>
            <a:off x="9689292" y="1616454"/>
            <a:ext cx="155258" cy="149311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A5F0E576-0B4C-4D5A-A6A5-D790287FFA23}"/>
              </a:ext>
            </a:extLst>
          </p:cNvPr>
          <p:cNvSpPr txBox="1"/>
          <p:nvPr/>
        </p:nvSpPr>
        <p:spPr>
          <a:xfrm>
            <a:off x="7154259" y="1422155"/>
            <a:ext cx="329466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00" b="1" dirty="0"/>
              <a:t>Trancritical racks      typical PS = 120-140 bar</a:t>
            </a:r>
            <a:endParaRPr lang="en-US" sz="1000" b="1" dirty="0" err="1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955AAABF-EEB0-4E5A-9721-6AD056FD1725}"/>
              </a:ext>
            </a:extLst>
          </p:cNvPr>
          <p:cNvSpPr/>
          <p:nvPr/>
        </p:nvSpPr>
        <p:spPr>
          <a:xfrm>
            <a:off x="7087629" y="1381125"/>
            <a:ext cx="3372288" cy="477254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63DEB1E9-40B7-4535-BCCD-6399B924819A}"/>
              </a:ext>
            </a:extLst>
          </p:cNvPr>
          <p:cNvSpPr txBox="1"/>
          <p:nvPr/>
        </p:nvSpPr>
        <p:spPr>
          <a:xfrm>
            <a:off x="1752601" y="1422156"/>
            <a:ext cx="418147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00" b="1" dirty="0"/>
              <a:t>Industrial pump circulating system      typical PS = 52 bar</a:t>
            </a:r>
            <a:endParaRPr lang="en-US" sz="1000" b="1" dirty="0" err="1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142F95CB-2630-4AD3-B22D-0C1470FA3573}"/>
              </a:ext>
            </a:extLst>
          </p:cNvPr>
          <p:cNvSpPr/>
          <p:nvPr/>
        </p:nvSpPr>
        <p:spPr>
          <a:xfrm>
            <a:off x="6048377" y="1466851"/>
            <a:ext cx="895349" cy="371475"/>
          </a:xfrm>
          <a:prstGeom prst="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/>
              <a:t>Downstream pressure control</a:t>
            </a:r>
            <a:endParaRPr lang="en-US" sz="800" dirty="0" err="1"/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57234281-F094-42D9-8F0D-CDB31A84DA98}"/>
              </a:ext>
            </a:extLst>
          </p:cNvPr>
          <p:cNvGrpSpPr/>
          <p:nvPr/>
        </p:nvGrpSpPr>
        <p:grpSpPr>
          <a:xfrm>
            <a:off x="2152650" y="1647826"/>
            <a:ext cx="3491119" cy="1753355"/>
            <a:chOff x="-361950" y="1784875"/>
            <a:chExt cx="4529344" cy="1978255"/>
          </a:xfrm>
        </p:grpSpPr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31AD35A1-F29A-4E67-A679-21847F90A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964" y="2136878"/>
              <a:ext cx="3816351" cy="1626252"/>
            </a:xfrm>
            <a:prstGeom prst="rect">
              <a:avLst/>
            </a:prstGeom>
          </p:spPr>
        </p:pic>
        <p:sp>
          <p:nvSpPr>
            <p:cNvPr id="369" name="Title 1">
              <a:extLst>
                <a:ext uri="{FF2B5EF4-FFF2-40B4-BE49-F238E27FC236}">
                  <a16:creationId xmlns:a16="http://schemas.microsoft.com/office/drawing/2014/main" id="{0C076EB1-83F6-4023-B566-981552EBB123}"/>
                </a:ext>
              </a:extLst>
            </p:cNvPr>
            <p:cNvSpPr txBox="1">
              <a:spLocks/>
            </p:cNvSpPr>
            <p:nvPr/>
          </p:nvSpPr>
          <p:spPr>
            <a:xfrm>
              <a:off x="-361950" y="1784875"/>
              <a:ext cx="2446257" cy="30904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endParaRPr lang="en-GB" sz="1400" dirty="0"/>
            </a:p>
          </p:txBody>
        </p:sp>
        <p:cxnSp>
          <p:nvCxnSpPr>
            <p:cNvPr id="370" name="Straight Connector 369">
              <a:extLst>
                <a:ext uri="{FF2B5EF4-FFF2-40B4-BE49-F238E27FC236}">
                  <a16:creationId xmlns:a16="http://schemas.microsoft.com/office/drawing/2014/main" id="{C4EB14A4-47AF-4B05-9307-57DD23FDB943}"/>
                </a:ext>
              </a:extLst>
            </p:cNvPr>
            <p:cNvCxnSpPr>
              <a:cxnSpLocks/>
            </p:cNvCxnSpPr>
            <p:nvPr/>
          </p:nvCxnSpPr>
          <p:spPr>
            <a:xfrm>
              <a:off x="2804494" y="1842397"/>
              <a:ext cx="0" cy="7829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Line 23">
              <a:extLst>
                <a:ext uri="{FF2B5EF4-FFF2-40B4-BE49-F238E27FC236}">
                  <a16:creationId xmlns:a16="http://schemas.microsoft.com/office/drawing/2014/main" id="{3170318D-0208-427E-AED7-CEC34409304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2755447" y="2511524"/>
              <a:ext cx="9332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7603D703-A3DD-40F4-88BF-A1CE14EB2085}"/>
                </a:ext>
              </a:extLst>
            </p:cNvPr>
            <p:cNvSpPr txBox="1"/>
            <p:nvPr/>
          </p:nvSpPr>
          <p:spPr>
            <a:xfrm>
              <a:off x="1411938" y="2729016"/>
              <a:ext cx="343155" cy="694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LT separator</a:t>
              </a:r>
              <a:endParaRPr lang="en-US" sz="400" b="1" dirty="0" err="1"/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4FDAE15B-EFBB-4044-A060-9A937F7EEBAB}"/>
                </a:ext>
              </a:extLst>
            </p:cNvPr>
            <p:cNvSpPr txBox="1"/>
            <p:nvPr/>
          </p:nvSpPr>
          <p:spPr>
            <a:xfrm>
              <a:off x="3122629" y="2731556"/>
              <a:ext cx="372271" cy="694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MT separator</a:t>
              </a:r>
              <a:endParaRPr lang="en-US" sz="400" b="1" dirty="0" err="1"/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75B9434B-0F40-40DE-B132-D436F9E955A3}"/>
                </a:ext>
              </a:extLst>
            </p:cNvPr>
            <p:cNvSpPr txBox="1"/>
            <p:nvPr/>
          </p:nvSpPr>
          <p:spPr>
            <a:xfrm>
              <a:off x="2150127" y="3288768"/>
              <a:ext cx="332755" cy="13890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MT </a:t>
              </a:r>
            </a:p>
            <a:p>
              <a:r>
                <a:rPr lang="nl-NL" sz="400" b="1" dirty="0"/>
                <a:t>evaporators</a:t>
              </a:r>
              <a:endParaRPr lang="en-US" sz="400" b="1" dirty="0" err="1"/>
            </a:p>
          </p:txBody>
        </p: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20B6ED6F-80B7-465E-A1AF-C6AB1E1A98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5454" y="2082903"/>
              <a:ext cx="1299210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C7A0F82E-B19D-41AD-A0FC-F39CF04AFF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0054" y="2075283"/>
              <a:ext cx="1188720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608B5B07-B925-45D2-AD56-F96EC60C5A69}"/>
                </a:ext>
              </a:extLst>
            </p:cNvPr>
            <p:cNvCxnSpPr/>
            <p:nvPr/>
          </p:nvCxnSpPr>
          <p:spPr>
            <a:xfrm>
              <a:off x="1570054" y="2075283"/>
              <a:ext cx="0" cy="61722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nector: Elbow 377">
              <a:extLst>
                <a:ext uri="{FF2B5EF4-FFF2-40B4-BE49-F238E27FC236}">
                  <a16:creationId xmlns:a16="http://schemas.microsoft.com/office/drawing/2014/main" id="{86ADB3DD-FCAC-43F0-848D-B7036EF74EC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408062" y="1927011"/>
              <a:ext cx="756285" cy="744220"/>
            </a:xfrm>
            <a:prstGeom prst="bentConnector3">
              <a:avLst>
                <a:gd name="adj1" fmla="val 98699"/>
              </a:avLst>
            </a:prstGeom>
            <a:ln w="190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Line 23">
              <a:extLst>
                <a:ext uri="{FF2B5EF4-FFF2-40B4-BE49-F238E27FC236}">
                  <a16:creationId xmlns:a16="http://schemas.microsoft.com/office/drawing/2014/main" id="{6924A255-4EC6-48B8-A7AF-C6F1F3477F8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0800000">
              <a:off x="3680476" y="1930180"/>
              <a:ext cx="84927" cy="0"/>
            </a:xfrm>
            <a:prstGeom prst="line">
              <a:avLst/>
            </a:prstGeom>
            <a:noFill/>
            <a:ln w="50800">
              <a:solidFill>
                <a:srgbClr val="996633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0" name="Line 23">
              <a:extLst>
                <a:ext uri="{FF2B5EF4-FFF2-40B4-BE49-F238E27FC236}">
                  <a16:creationId xmlns:a16="http://schemas.microsoft.com/office/drawing/2014/main" id="{106AADCD-D778-4ACA-ACEA-4A5672367E1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80488" y="2223867"/>
              <a:ext cx="84927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1" name="Line 23">
              <a:extLst>
                <a:ext uri="{FF2B5EF4-FFF2-40B4-BE49-F238E27FC236}">
                  <a16:creationId xmlns:a16="http://schemas.microsoft.com/office/drawing/2014/main" id="{981AECEF-1DB0-45FB-897A-F5E6B2D5750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80488" y="2084167"/>
              <a:ext cx="84927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AEA29167-883A-440A-BCEB-37CE1183DD03}"/>
                </a:ext>
              </a:extLst>
            </p:cNvPr>
            <p:cNvSpPr/>
            <p:nvPr/>
          </p:nvSpPr>
          <p:spPr>
            <a:xfrm>
              <a:off x="1709839" y="2256734"/>
              <a:ext cx="273600" cy="265722"/>
            </a:xfrm>
            <a:prstGeom prst="ellipse">
              <a:avLst/>
            </a:prstGeom>
            <a:solidFill>
              <a:srgbClr val="E60A11"/>
            </a:solidFill>
            <a:ln w="9525">
              <a:solidFill>
                <a:srgbClr val="E60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D94DF151-4099-4528-A801-8DFF6ADD306A}"/>
                </a:ext>
              </a:extLst>
            </p:cNvPr>
            <p:cNvSpPr txBox="1"/>
            <p:nvPr/>
          </p:nvSpPr>
          <p:spPr>
            <a:xfrm>
              <a:off x="1748549" y="2328109"/>
              <a:ext cx="227746" cy="1041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600" dirty="0"/>
                <a:t>PC </a:t>
              </a:r>
              <a:r>
                <a:rPr lang="nl-NL" sz="400" dirty="0"/>
                <a:t>L</a:t>
              </a:r>
              <a:endParaRPr lang="en-US" sz="400" dirty="0" err="1"/>
            </a:p>
          </p:txBody>
        </p:sp>
        <p:cxnSp>
          <p:nvCxnSpPr>
            <p:cNvPr id="386" name="Connector: Elbow 385">
              <a:extLst>
                <a:ext uri="{FF2B5EF4-FFF2-40B4-BE49-F238E27FC236}">
                  <a16:creationId xmlns:a16="http://schemas.microsoft.com/office/drawing/2014/main" id="{EEAD2328-6C1A-4D40-9536-E0030C567505}"/>
                </a:ext>
              </a:extLst>
            </p:cNvPr>
            <p:cNvCxnSpPr>
              <a:endCxn id="382" idx="4"/>
            </p:cNvCxnSpPr>
            <p:nvPr/>
          </p:nvCxnSpPr>
          <p:spPr>
            <a:xfrm rot="5400000" flipH="1" flipV="1">
              <a:off x="1685950" y="2524671"/>
              <a:ext cx="162903" cy="158475"/>
            </a:xfrm>
            <a:prstGeom prst="bentConnector3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FB67CBBF-9B5A-440F-8CED-88BE29E6C2A1}"/>
                </a:ext>
              </a:extLst>
            </p:cNvPr>
            <p:cNvSpPr/>
            <p:nvPr/>
          </p:nvSpPr>
          <p:spPr>
            <a:xfrm>
              <a:off x="3486251" y="2254353"/>
              <a:ext cx="273600" cy="265722"/>
            </a:xfrm>
            <a:prstGeom prst="ellipse">
              <a:avLst/>
            </a:prstGeom>
            <a:solidFill>
              <a:srgbClr val="E60A11"/>
            </a:solidFill>
            <a:ln w="9525">
              <a:solidFill>
                <a:srgbClr val="E60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572498FA-F830-433D-93CF-E27773068D61}"/>
                </a:ext>
              </a:extLst>
            </p:cNvPr>
            <p:cNvSpPr txBox="1"/>
            <p:nvPr/>
          </p:nvSpPr>
          <p:spPr>
            <a:xfrm>
              <a:off x="3524960" y="2325728"/>
              <a:ext cx="227746" cy="1041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600" dirty="0"/>
                <a:t>PC </a:t>
              </a:r>
              <a:r>
                <a:rPr lang="nl-NL" sz="400" dirty="0"/>
                <a:t>MT</a:t>
              </a:r>
              <a:endParaRPr lang="en-US" sz="400" dirty="0" err="1"/>
            </a:p>
          </p:txBody>
        </p:sp>
        <p:cxnSp>
          <p:nvCxnSpPr>
            <p:cNvPr id="507" name="Connector: Elbow 506">
              <a:extLst>
                <a:ext uri="{FF2B5EF4-FFF2-40B4-BE49-F238E27FC236}">
                  <a16:creationId xmlns:a16="http://schemas.microsoft.com/office/drawing/2014/main" id="{E5689E4F-5163-4336-B2DE-9E09FDC396BC}"/>
                </a:ext>
              </a:extLst>
            </p:cNvPr>
            <p:cNvCxnSpPr>
              <a:endCxn id="392" idx="4"/>
            </p:cNvCxnSpPr>
            <p:nvPr/>
          </p:nvCxnSpPr>
          <p:spPr>
            <a:xfrm rot="5400000" flipH="1" flipV="1">
              <a:off x="3462362" y="2522290"/>
              <a:ext cx="162903" cy="158475"/>
            </a:xfrm>
            <a:prstGeom prst="bentConnector3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>
              <a:extLst>
                <a:ext uri="{FF2B5EF4-FFF2-40B4-BE49-F238E27FC236}">
                  <a16:creationId xmlns:a16="http://schemas.microsoft.com/office/drawing/2014/main" id="{CCAEFC46-7D32-4DC6-9FF4-D5D2CA7761C3}"/>
                </a:ext>
              </a:extLst>
            </p:cNvPr>
            <p:cNvCxnSpPr>
              <a:cxnSpLocks/>
            </p:cNvCxnSpPr>
            <p:nvPr/>
          </p:nvCxnSpPr>
          <p:spPr>
            <a:xfrm>
              <a:off x="3774139" y="2368653"/>
              <a:ext cx="393255" cy="0"/>
            </a:xfrm>
            <a:prstGeom prst="line">
              <a:avLst/>
            </a:prstGeom>
            <a:ln>
              <a:solidFill>
                <a:srgbClr val="E2000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0B53A7E8-D2BB-47EB-AB56-5704F74D5229}"/>
                </a:ext>
              </a:extLst>
            </p:cNvPr>
            <p:cNvCxnSpPr>
              <a:cxnSpLocks/>
            </p:cNvCxnSpPr>
            <p:nvPr/>
          </p:nvCxnSpPr>
          <p:spPr>
            <a:xfrm>
              <a:off x="966169" y="1842397"/>
              <a:ext cx="0" cy="7829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0" name="TextBox 509">
            <a:extLst>
              <a:ext uri="{FF2B5EF4-FFF2-40B4-BE49-F238E27FC236}">
                <a16:creationId xmlns:a16="http://schemas.microsoft.com/office/drawing/2014/main" id="{1A6F1DD2-6C1E-4D7F-93A1-C78465F9733E}"/>
              </a:ext>
            </a:extLst>
          </p:cNvPr>
          <p:cNvSpPr txBox="1"/>
          <p:nvPr/>
        </p:nvSpPr>
        <p:spPr>
          <a:xfrm>
            <a:off x="1728177" y="3820845"/>
            <a:ext cx="4191212" cy="21210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400" dirty="0"/>
              <a:t>The pressure in the sub critical system must be controlled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ALWAYS</a:t>
            </a:r>
            <a:r>
              <a:rPr lang="en-US" sz="1400" dirty="0"/>
              <a:t> Focus on </a:t>
            </a:r>
            <a:r>
              <a:rPr lang="en-US" sz="1400" b="1" dirty="0"/>
              <a:t>controlled</a:t>
            </a:r>
            <a:r>
              <a:rPr lang="en-US" sz="1400" dirty="0"/>
              <a:t> and </a:t>
            </a:r>
            <a:r>
              <a:rPr lang="en-US" sz="1400" b="1" dirty="0"/>
              <a:t>safe</a:t>
            </a:r>
            <a:r>
              <a:rPr lang="en-US" sz="1400" dirty="0"/>
              <a:t> injection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Controlled d</a:t>
            </a:r>
            <a:r>
              <a:rPr lang="en-US" sz="1400" dirty="0" err="1"/>
              <a:t>efrost</a:t>
            </a:r>
            <a:r>
              <a:rPr lang="en-US" sz="1400" dirty="0"/>
              <a:t> pressure between 7-12 </a:t>
            </a:r>
            <a:r>
              <a:rPr lang="en-US" sz="1400" dirty="0" err="1"/>
              <a:t>degr.C</a:t>
            </a:r>
            <a:r>
              <a:rPr lang="en-US" sz="14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Take care of long lines and pressure loss (1 bar ~ 1 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Hotgas </a:t>
            </a:r>
            <a:r>
              <a:rPr lang="en-US" sz="1400" dirty="0"/>
              <a:t>supply pressure to be controlled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Back up safety needed (internal pressure relief)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Final safety: external pressure blow off</a:t>
            </a:r>
            <a:r>
              <a:rPr lang="nl-NL" sz="1400" dirty="0"/>
              <a:t>    </a:t>
            </a:r>
            <a:endParaRPr lang="en-US" sz="1400" dirty="0" err="1"/>
          </a:p>
        </p:txBody>
      </p:sp>
      <p:cxnSp>
        <p:nvCxnSpPr>
          <p:cNvPr id="512" name="Connector: Elbow 511">
            <a:extLst>
              <a:ext uri="{FF2B5EF4-FFF2-40B4-BE49-F238E27FC236}">
                <a16:creationId xmlns:a16="http://schemas.microsoft.com/office/drawing/2014/main" id="{39E2A136-6587-4A9E-9E2A-64B9D97A4EB4}"/>
              </a:ext>
            </a:extLst>
          </p:cNvPr>
          <p:cNvCxnSpPr>
            <a:cxnSpLocks/>
          </p:cNvCxnSpPr>
          <p:nvPr/>
        </p:nvCxnSpPr>
        <p:spPr>
          <a:xfrm flipV="1">
            <a:off x="5988844" y="1215231"/>
            <a:ext cx="504825" cy="476250"/>
          </a:xfrm>
          <a:prstGeom prst="bentConnector3">
            <a:avLst>
              <a:gd name="adj1" fmla="val 315"/>
            </a:avLst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Connector 512">
            <a:extLst>
              <a:ext uri="{FF2B5EF4-FFF2-40B4-BE49-F238E27FC236}">
                <a16:creationId xmlns:a16="http://schemas.microsoft.com/office/drawing/2014/main" id="{BF380897-BA13-401E-A06C-00C55EA4EC33}"/>
              </a:ext>
            </a:extLst>
          </p:cNvPr>
          <p:cNvCxnSpPr>
            <a:cxnSpLocks/>
          </p:cNvCxnSpPr>
          <p:nvPr/>
        </p:nvCxnSpPr>
        <p:spPr>
          <a:xfrm>
            <a:off x="6496050" y="1209676"/>
            <a:ext cx="0" cy="25717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itle 1">
            <a:extLst>
              <a:ext uri="{FF2B5EF4-FFF2-40B4-BE49-F238E27FC236}">
                <a16:creationId xmlns:a16="http://schemas.microsoft.com/office/drawing/2014/main" id="{49917209-A5B4-4C80-A4AA-435285D6E150}"/>
              </a:ext>
            </a:extLst>
          </p:cNvPr>
          <p:cNvSpPr txBox="1">
            <a:spLocks/>
          </p:cNvSpPr>
          <p:nvPr/>
        </p:nvSpPr>
        <p:spPr>
          <a:xfrm>
            <a:off x="2387934" y="6773"/>
            <a:ext cx="7984644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Danfoss Industrial Pumped System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148A35C8-1D5A-4C9A-9E39-4DBCEECE0157}"/>
              </a:ext>
            </a:extLst>
          </p:cNvPr>
          <p:cNvGrpSpPr/>
          <p:nvPr/>
        </p:nvGrpSpPr>
        <p:grpSpPr>
          <a:xfrm>
            <a:off x="1517746" y="3927"/>
            <a:ext cx="870189" cy="433067"/>
            <a:chOff x="0" y="293096"/>
            <a:chExt cx="870189" cy="433067"/>
          </a:xfrm>
        </p:grpSpPr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1EB9DFC6-2A05-4466-B9B2-4BA249883F82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16FA9902-977B-445D-A557-6121FE608808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6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87" name="Title 1">
            <a:extLst>
              <a:ext uri="{FF2B5EF4-FFF2-40B4-BE49-F238E27FC236}">
                <a16:creationId xmlns:a16="http://schemas.microsoft.com/office/drawing/2014/main" id="{8CCBBD3C-3862-44A1-BD78-B4C1230AB357}"/>
              </a:ext>
            </a:extLst>
          </p:cNvPr>
          <p:cNvSpPr txBox="1">
            <a:spLocks/>
          </p:cNvSpPr>
          <p:nvPr/>
        </p:nvSpPr>
        <p:spPr>
          <a:xfrm>
            <a:off x="2387934" y="48022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2c) Hotgas supply for defrost</a:t>
            </a:r>
            <a:endParaRPr lang="en-US" sz="1000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3127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ooter Placeholder 4">
            <a:extLst>
              <a:ext uri="{FF2B5EF4-FFF2-40B4-BE49-F238E27FC236}">
                <a16:creationId xmlns:a16="http://schemas.microsoft.com/office/drawing/2014/main" id="{9B51C927-A678-43E2-889A-34091AA5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06304" y="6547468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Verdana"/>
              </a:rPr>
              <a:t>IR CO2 TC pump circulating plant design: controls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CB590F9B-2D4C-4472-B147-C79E1ED9E4A8}"/>
              </a:ext>
            </a:extLst>
          </p:cNvPr>
          <p:cNvCxnSpPr>
            <a:cxnSpLocks/>
          </p:cNvCxnSpPr>
          <p:nvPr/>
        </p:nvCxnSpPr>
        <p:spPr>
          <a:xfrm flipH="1">
            <a:off x="3162301" y="1698923"/>
            <a:ext cx="2454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>
            <a:extLst>
              <a:ext uri="{FF2B5EF4-FFF2-40B4-BE49-F238E27FC236}">
                <a16:creationId xmlns:a16="http://schemas.microsoft.com/office/drawing/2014/main" id="{B2621C91-9E5A-4ED4-A177-B6A266423623}"/>
              </a:ext>
            </a:extLst>
          </p:cNvPr>
          <p:cNvSpPr/>
          <p:nvPr/>
        </p:nvSpPr>
        <p:spPr>
          <a:xfrm>
            <a:off x="1726274" y="1371601"/>
            <a:ext cx="4187371" cy="216217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0489A9A3-3BA8-420C-89E3-0503DF42BA75}"/>
              </a:ext>
            </a:extLst>
          </p:cNvPr>
          <p:cNvSpPr/>
          <p:nvPr/>
        </p:nvSpPr>
        <p:spPr>
          <a:xfrm>
            <a:off x="1702778" y="921971"/>
            <a:ext cx="4196861" cy="351692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Sub critical pressures</a:t>
            </a:r>
            <a:endParaRPr lang="en-US" dirty="0" err="1"/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62D4949A-453D-468E-9984-F68E4C9AEBD1}"/>
              </a:ext>
            </a:extLst>
          </p:cNvPr>
          <p:cNvSpPr/>
          <p:nvPr/>
        </p:nvSpPr>
        <p:spPr>
          <a:xfrm>
            <a:off x="7067551" y="910248"/>
            <a:ext cx="3371849" cy="351692"/>
          </a:xfrm>
          <a:prstGeom prst="roundRect">
            <a:avLst/>
          </a:prstGeom>
          <a:solidFill>
            <a:srgbClr val="E60A11"/>
          </a:solidFill>
          <a:ln w="9525">
            <a:solidFill>
              <a:srgbClr val="E60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Transcritical pressures</a:t>
            </a:r>
            <a:endParaRPr lang="en-US" dirty="0" err="1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E24047E-7AB6-4144-BF42-BAD8A05B56D7}"/>
              </a:ext>
            </a:extLst>
          </p:cNvPr>
          <p:cNvSpPr txBox="1"/>
          <p:nvPr/>
        </p:nvSpPr>
        <p:spPr>
          <a:xfrm>
            <a:off x="7154259" y="1422155"/>
            <a:ext cx="329466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00" b="1" dirty="0"/>
              <a:t>Trancritical racks      typical PS = 120-140 bar</a:t>
            </a:r>
            <a:endParaRPr lang="en-US" sz="1000" b="1" dirty="0" err="1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84AE28F6-F7A5-4196-8C01-4323238B41AD}"/>
              </a:ext>
            </a:extLst>
          </p:cNvPr>
          <p:cNvSpPr/>
          <p:nvPr/>
        </p:nvSpPr>
        <p:spPr>
          <a:xfrm>
            <a:off x="7087629" y="1381125"/>
            <a:ext cx="3372288" cy="342310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37610F07-3FF9-4EAF-BBC5-E8F25947B060}"/>
              </a:ext>
            </a:extLst>
          </p:cNvPr>
          <p:cNvSpPr txBox="1"/>
          <p:nvPr/>
        </p:nvSpPr>
        <p:spPr>
          <a:xfrm>
            <a:off x="1752601" y="1422156"/>
            <a:ext cx="418147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00" b="1" dirty="0"/>
              <a:t>Industrial pump circulating system      typical PS = 52 bar</a:t>
            </a:r>
            <a:endParaRPr lang="en-US" sz="1000" b="1" dirty="0" err="1"/>
          </a:p>
        </p:txBody>
      </p: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BEE6D317-E7EA-4724-A2CB-84B0CCCDC419}"/>
              </a:ext>
            </a:extLst>
          </p:cNvPr>
          <p:cNvGrpSpPr/>
          <p:nvPr/>
        </p:nvGrpSpPr>
        <p:grpSpPr>
          <a:xfrm>
            <a:off x="2152650" y="1647826"/>
            <a:ext cx="3491119" cy="1753355"/>
            <a:chOff x="-361950" y="1784875"/>
            <a:chExt cx="4529344" cy="1978255"/>
          </a:xfrm>
        </p:grpSpPr>
        <p:pic>
          <p:nvPicPr>
            <p:cNvPr id="362" name="Picture 361">
              <a:extLst>
                <a:ext uri="{FF2B5EF4-FFF2-40B4-BE49-F238E27FC236}">
                  <a16:creationId xmlns:a16="http://schemas.microsoft.com/office/drawing/2014/main" id="{D2DC4FBE-6641-4578-BF9C-03DA20D7E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1964" y="2136878"/>
              <a:ext cx="3816351" cy="1626252"/>
            </a:xfrm>
            <a:prstGeom prst="rect">
              <a:avLst/>
            </a:prstGeom>
          </p:spPr>
        </p:pic>
        <p:sp>
          <p:nvSpPr>
            <p:cNvPr id="363" name="Title 1">
              <a:extLst>
                <a:ext uri="{FF2B5EF4-FFF2-40B4-BE49-F238E27FC236}">
                  <a16:creationId xmlns:a16="http://schemas.microsoft.com/office/drawing/2014/main" id="{06FA9E51-8C9B-47D3-A1A4-C7C0A3B5C46C}"/>
                </a:ext>
              </a:extLst>
            </p:cNvPr>
            <p:cNvSpPr txBox="1">
              <a:spLocks/>
            </p:cNvSpPr>
            <p:nvPr/>
          </p:nvSpPr>
          <p:spPr>
            <a:xfrm>
              <a:off x="-361950" y="1784875"/>
              <a:ext cx="2446257" cy="30904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endParaRPr lang="en-GB" sz="1400" dirty="0"/>
            </a:p>
          </p:txBody>
        </p: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94A217F4-EF99-4417-AC74-33843BC34BD8}"/>
                </a:ext>
              </a:extLst>
            </p:cNvPr>
            <p:cNvCxnSpPr>
              <a:cxnSpLocks/>
            </p:cNvCxnSpPr>
            <p:nvPr/>
          </p:nvCxnSpPr>
          <p:spPr>
            <a:xfrm>
              <a:off x="2804494" y="1842397"/>
              <a:ext cx="0" cy="7829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Line 23">
              <a:extLst>
                <a:ext uri="{FF2B5EF4-FFF2-40B4-BE49-F238E27FC236}">
                  <a16:creationId xmlns:a16="http://schemas.microsoft.com/office/drawing/2014/main" id="{13694259-7AF0-447D-98ED-060C9B723F6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2755447" y="2511524"/>
              <a:ext cx="9332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DF3EABE9-7E40-4B3F-A221-0567D89DA8E8}"/>
                </a:ext>
              </a:extLst>
            </p:cNvPr>
            <p:cNvSpPr txBox="1"/>
            <p:nvPr/>
          </p:nvSpPr>
          <p:spPr>
            <a:xfrm>
              <a:off x="1411938" y="2729016"/>
              <a:ext cx="343155" cy="694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LT separator</a:t>
              </a:r>
              <a:endParaRPr lang="en-US" sz="400" b="1" dirty="0" err="1"/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D7962F22-6594-4F24-9F30-AE57D57CE9F3}"/>
                </a:ext>
              </a:extLst>
            </p:cNvPr>
            <p:cNvSpPr txBox="1"/>
            <p:nvPr/>
          </p:nvSpPr>
          <p:spPr>
            <a:xfrm>
              <a:off x="3122629" y="2731556"/>
              <a:ext cx="372271" cy="694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MT separator</a:t>
              </a:r>
              <a:endParaRPr lang="en-US" sz="400" b="1" dirty="0" err="1"/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FD1A9109-A57F-4CC7-8681-C24F8CEBA7C3}"/>
                </a:ext>
              </a:extLst>
            </p:cNvPr>
            <p:cNvSpPr txBox="1"/>
            <p:nvPr/>
          </p:nvSpPr>
          <p:spPr>
            <a:xfrm>
              <a:off x="2150127" y="3288768"/>
              <a:ext cx="332755" cy="13890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nl-NL" sz="400" b="1" dirty="0"/>
                <a:t>MT </a:t>
              </a:r>
            </a:p>
            <a:p>
              <a:r>
                <a:rPr lang="nl-NL" sz="400" b="1" dirty="0"/>
                <a:t>evaporators</a:t>
              </a:r>
              <a:endParaRPr lang="en-US" sz="400" b="1" dirty="0" err="1"/>
            </a:p>
          </p:txBody>
        </p: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37D83938-8615-41AF-AB57-F220D00DD7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5454" y="2082903"/>
              <a:ext cx="1299210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39D3F782-2490-472E-8647-9CC54D6C47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0054" y="2075283"/>
              <a:ext cx="1188720" cy="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BA20FC8B-2DEF-496F-872A-EE80C6B7CA30}"/>
                </a:ext>
              </a:extLst>
            </p:cNvPr>
            <p:cNvCxnSpPr/>
            <p:nvPr/>
          </p:nvCxnSpPr>
          <p:spPr>
            <a:xfrm>
              <a:off x="1570054" y="2075283"/>
              <a:ext cx="0" cy="617220"/>
            </a:xfrm>
            <a:prstGeom prst="line">
              <a:avLst/>
            </a:prstGeom>
            <a:ln w="22225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Connector: Elbow 380">
              <a:extLst>
                <a:ext uri="{FF2B5EF4-FFF2-40B4-BE49-F238E27FC236}">
                  <a16:creationId xmlns:a16="http://schemas.microsoft.com/office/drawing/2014/main" id="{FA09136F-77E5-4788-BBF1-B764B29A7C4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408062" y="1927011"/>
              <a:ext cx="756285" cy="744220"/>
            </a:xfrm>
            <a:prstGeom prst="bentConnector3">
              <a:avLst>
                <a:gd name="adj1" fmla="val 98699"/>
              </a:avLst>
            </a:prstGeom>
            <a:ln w="190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Line 23">
              <a:extLst>
                <a:ext uri="{FF2B5EF4-FFF2-40B4-BE49-F238E27FC236}">
                  <a16:creationId xmlns:a16="http://schemas.microsoft.com/office/drawing/2014/main" id="{90E7695F-0379-4BFF-AC9D-13C333F3122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0800000">
              <a:off x="3680476" y="1930180"/>
              <a:ext cx="84927" cy="0"/>
            </a:xfrm>
            <a:prstGeom prst="line">
              <a:avLst/>
            </a:prstGeom>
            <a:noFill/>
            <a:ln w="50800">
              <a:solidFill>
                <a:srgbClr val="996633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3" name="Line 23">
              <a:extLst>
                <a:ext uri="{FF2B5EF4-FFF2-40B4-BE49-F238E27FC236}">
                  <a16:creationId xmlns:a16="http://schemas.microsoft.com/office/drawing/2014/main" id="{74929D23-436B-497C-9DA8-9637D65300C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80488" y="2223867"/>
              <a:ext cx="84927" cy="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4" name="Line 23">
              <a:extLst>
                <a:ext uri="{FF2B5EF4-FFF2-40B4-BE49-F238E27FC236}">
                  <a16:creationId xmlns:a16="http://schemas.microsoft.com/office/drawing/2014/main" id="{E1977ED9-6D74-42D1-B28C-05712489F91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80488" y="2084167"/>
              <a:ext cx="84927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7C06796E-9CBB-4891-B441-D849326AFF8C}"/>
                </a:ext>
              </a:extLst>
            </p:cNvPr>
            <p:cNvSpPr/>
            <p:nvPr/>
          </p:nvSpPr>
          <p:spPr>
            <a:xfrm>
              <a:off x="1709839" y="2256734"/>
              <a:ext cx="273600" cy="265722"/>
            </a:xfrm>
            <a:prstGeom prst="ellipse">
              <a:avLst/>
            </a:prstGeom>
            <a:solidFill>
              <a:srgbClr val="E60A11"/>
            </a:solidFill>
            <a:ln w="9525">
              <a:solidFill>
                <a:srgbClr val="E60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B3712D29-FB91-452E-B2DF-0D12E687CC13}"/>
                </a:ext>
              </a:extLst>
            </p:cNvPr>
            <p:cNvSpPr txBox="1"/>
            <p:nvPr/>
          </p:nvSpPr>
          <p:spPr>
            <a:xfrm>
              <a:off x="1748549" y="2328109"/>
              <a:ext cx="227746" cy="1041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600" dirty="0"/>
                <a:t>PC </a:t>
              </a:r>
              <a:r>
                <a:rPr lang="nl-NL" sz="400" dirty="0"/>
                <a:t>L</a:t>
              </a:r>
              <a:endParaRPr lang="en-US" sz="400" dirty="0" err="1"/>
            </a:p>
          </p:txBody>
        </p:sp>
        <p:cxnSp>
          <p:nvCxnSpPr>
            <p:cNvPr id="387" name="Connector: Elbow 386">
              <a:extLst>
                <a:ext uri="{FF2B5EF4-FFF2-40B4-BE49-F238E27FC236}">
                  <a16:creationId xmlns:a16="http://schemas.microsoft.com/office/drawing/2014/main" id="{C451421B-B8AB-42B1-8930-ED90694C6EE4}"/>
                </a:ext>
              </a:extLst>
            </p:cNvPr>
            <p:cNvCxnSpPr>
              <a:endCxn id="385" idx="4"/>
            </p:cNvCxnSpPr>
            <p:nvPr/>
          </p:nvCxnSpPr>
          <p:spPr>
            <a:xfrm rot="5400000" flipH="1" flipV="1">
              <a:off x="1685950" y="2524671"/>
              <a:ext cx="162903" cy="158475"/>
            </a:xfrm>
            <a:prstGeom prst="bentConnector3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BF0EB65D-98C6-4C52-AC49-89EEA8A10576}"/>
                </a:ext>
              </a:extLst>
            </p:cNvPr>
            <p:cNvSpPr/>
            <p:nvPr/>
          </p:nvSpPr>
          <p:spPr>
            <a:xfrm>
              <a:off x="3486251" y="2254353"/>
              <a:ext cx="273600" cy="265722"/>
            </a:xfrm>
            <a:prstGeom prst="ellipse">
              <a:avLst/>
            </a:prstGeom>
            <a:solidFill>
              <a:srgbClr val="E60A11"/>
            </a:solidFill>
            <a:ln w="9525">
              <a:solidFill>
                <a:srgbClr val="E60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/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93ACFEC2-61B1-489F-BFCD-12268DE6E2E6}"/>
                </a:ext>
              </a:extLst>
            </p:cNvPr>
            <p:cNvSpPr txBox="1"/>
            <p:nvPr/>
          </p:nvSpPr>
          <p:spPr>
            <a:xfrm>
              <a:off x="3524960" y="2325728"/>
              <a:ext cx="227746" cy="1041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600" dirty="0"/>
                <a:t>PC </a:t>
              </a:r>
              <a:r>
                <a:rPr lang="nl-NL" sz="400" dirty="0"/>
                <a:t>MT</a:t>
              </a:r>
              <a:endParaRPr lang="en-US" sz="400" dirty="0" err="1"/>
            </a:p>
          </p:txBody>
        </p:sp>
        <p:cxnSp>
          <p:nvCxnSpPr>
            <p:cNvPr id="390" name="Connector: Elbow 389">
              <a:extLst>
                <a:ext uri="{FF2B5EF4-FFF2-40B4-BE49-F238E27FC236}">
                  <a16:creationId xmlns:a16="http://schemas.microsoft.com/office/drawing/2014/main" id="{94787426-3A68-4847-B20C-CF00F77FC1FC}"/>
                </a:ext>
              </a:extLst>
            </p:cNvPr>
            <p:cNvCxnSpPr>
              <a:endCxn id="388" idx="4"/>
            </p:cNvCxnSpPr>
            <p:nvPr/>
          </p:nvCxnSpPr>
          <p:spPr>
            <a:xfrm rot="5400000" flipH="1" flipV="1">
              <a:off x="3462362" y="2522290"/>
              <a:ext cx="162903" cy="158475"/>
            </a:xfrm>
            <a:prstGeom prst="bentConnector3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DC5DC516-0E45-4D5B-BAE5-D312C463182B}"/>
                </a:ext>
              </a:extLst>
            </p:cNvPr>
            <p:cNvCxnSpPr>
              <a:cxnSpLocks/>
            </p:cNvCxnSpPr>
            <p:nvPr/>
          </p:nvCxnSpPr>
          <p:spPr>
            <a:xfrm>
              <a:off x="3774139" y="2368653"/>
              <a:ext cx="393255" cy="0"/>
            </a:xfrm>
            <a:prstGeom prst="line">
              <a:avLst/>
            </a:prstGeom>
            <a:ln>
              <a:solidFill>
                <a:srgbClr val="E2000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D53E166B-3391-4474-9D3B-272A5EE86A17}"/>
                </a:ext>
              </a:extLst>
            </p:cNvPr>
            <p:cNvCxnSpPr>
              <a:cxnSpLocks/>
            </p:cNvCxnSpPr>
            <p:nvPr/>
          </p:nvCxnSpPr>
          <p:spPr>
            <a:xfrm>
              <a:off x="966169" y="1842397"/>
              <a:ext cx="0" cy="7829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3" name="TextBox 392">
            <a:extLst>
              <a:ext uri="{FF2B5EF4-FFF2-40B4-BE49-F238E27FC236}">
                <a16:creationId xmlns:a16="http://schemas.microsoft.com/office/drawing/2014/main" id="{8122409E-00CF-4F68-82BC-ABC9B6EF1EDE}"/>
              </a:ext>
            </a:extLst>
          </p:cNvPr>
          <p:cNvSpPr txBox="1"/>
          <p:nvPr/>
        </p:nvSpPr>
        <p:spPr>
          <a:xfrm>
            <a:off x="1741707" y="3610465"/>
            <a:ext cx="366260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400" b="1" dirty="0"/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Send accumulated system oil back to the racks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E2A06630-86A0-4A93-9234-D321561DFA38}"/>
              </a:ext>
            </a:extLst>
          </p:cNvPr>
          <p:cNvCxnSpPr>
            <a:cxnSpLocks/>
          </p:cNvCxnSpPr>
          <p:nvPr/>
        </p:nvCxnSpPr>
        <p:spPr>
          <a:xfrm>
            <a:off x="6496050" y="1209676"/>
            <a:ext cx="0" cy="25717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395">
            <a:extLst>
              <a:ext uri="{FF2B5EF4-FFF2-40B4-BE49-F238E27FC236}">
                <a16:creationId xmlns:a16="http://schemas.microsoft.com/office/drawing/2014/main" id="{61F1BF09-1F20-44E9-B396-1B8712DDF644}"/>
              </a:ext>
            </a:extLst>
          </p:cNvPr>
          <p:cNvSpPr/>
          <p:nvPr/>
        </p:nvSpPr>
        <p:spPr>
          <a:xfrm>
            <a:off x="8286517" y="3828647"/>
            <a:ext cx="313946" cy="20400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  <a:latin typeface="Verdana"/>
            </a:endParaRPr>
          </a:p>
        </p:txBody>
      </p:sp>
      <p:cxnSp>
        <p:nvCxnSpPr>
          <p:cNvPr id="397" name="Connector: Elbow 396">
            <a:extLst>
              <a:ext uri="{FF2B5EF4-FFF2-40B4-BE49-F238E27FC236}">
                <a16:creationId xmlns:a16="http://schemas.microsoft.com/office/drawing/2014/main" id="{A919972D-1E18-4D81-BD86-F05118FEBCEB}"/>
              </a:ext>
            </a:extLst>
          </p:cNvPr>
          <p:cNvCxnSpPr>
            <a:cxnSpLocks/>
          </p:cNvCxnSpPr>
          <p:nvPr/>
        </p:nvCxnSpPr>
        <p:spPr>
          <a:xfrm flipV="1">
            <a:off x="8602709" y="3629722"/>
            <a:ext cx="1012677" cy="92275"/>
          </a:xfrm>
          <a:prstGeom prst="bentConnector3">
            <a:avLst>
              <a:gd name="adj1" fmla="val 98613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A345DDC1-1A08-45BD-9426-2454BF4475E3}"/>
              </a:ext>
            </a:extLst>
          </p:cNvPr>
          <p:cNvGrpSpPr/>
          <p:nvPr/>
        </p:nvGrpSpPr>
        <p:grpSpPr>
          <a:xfrm>
            <a:off x="8828317" y="1903738"/>
            <a:ext cx="247136" cy="264064"/>
            <a:chOff x="5722144" y="1721644"/>
            <a:chExt cx="197644" cy="204787"/>
          </a:xfrm>
        </p:grpSpPr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AC6428C9-D6C3-4713-BA1B-1F98E357E582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 err="1">
                <a:solidFill>
                  <a:prstClr val="white"/>
                </a:solidFill>
                <a:latin typeface="Verdana"/>
              </a:endParaRPr>
            </a:p>
          </p:txBody>
        </p: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68EDB3F0-618E-4847-A770-983C537782F3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5670CD61-851B-44B8-8BFF-5FFE19ECF052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2E19C9A2-2DF6-44DE-ADE8-856EF9B654A2}"/>
              </a:ext>
            </a:extLst>
          </p:cNvPr>
          <p:cNvGrpSpPr/>
          <p:nvPr/>
        </p:nvGrpSpPr>
        <p:grpSpPr>
          <a:xfrm>
            <a:off x="8828317" y="2655341"/>
            <a:ext cx="247136" cy="264064"/>
            <a:chOff x="5722144" y="1721644"/>
            <a:chExt cx="197644" cy="204787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626E226D-36CE-423D-AD4E-34A8E7BF9688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 err="1">
                <a:solidFill>
                  <a:prstClr val="white"/>
                </a:solidFill>
                <a:latin typeface="Verdana"/>
              </a:endParaRPr>
            </a:p>
          </p:txBody>
        </p:sp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A108A7DF-FD86-466F-B178-84E945C81835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EF08ACB7-D907-408D-83E9-231E229E8507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8CFF7152-0378-4F15-9E73-40921DB79075}"/>
              </a:ext>
            </a:extLst>
          </p:cNvPr>
          <p:cNvGrpSpPr/>
          <p:nvPr/>
        </p:nvGrpSpPr>
        <p:grpSpPr>
          <a:xfrm>
            <a:off x="8828317" y="3005382"/>
            <a:ext cx="247136" cy="264064"/>
            <a:chOff x="5722144" y="1721644"/>
            <a:chExt cx="197644" cy="204787"/>
          </a:xfrm>
        </p:grpSpPr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6F00327D-6850-4F20-8F26-67123975C127}"/>
                </a:ext>
              </a:extLst>
            </p:cNvPr>
            <p:cNvSpPr/>
            <p:nvPr/>
          </p:nvSpPr>
          <p:spPr>
            <a:xfrm>
              <a:off x="5722144" y="1721644"/>
              <a:ext cx="197644" cy="2047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 err="1">
                <a:solidFill>
                  <a:prstClr val="white"/>
                </a:solidFill>
                <a:latin typeface="Verdana"/>
              </a:endParaRPr>
            </a:p>
          </p:txBody>
        </p: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C50B15C4-E619-49D9-AC85-3FDCE9427DE2}"/>
                </a:ext>
              </a:extLst>
            </p:cNvPr>
            <p:cNvCxnSpPr>
              <a:cxnSpLocks/>
            </p:cNvCxnSpPr>
            <p:nvPr/>
          </p:nvCxnSpPr>
          <p:spPr>
            <a:xfrm>
              <a:off x="5788818" y="1726407"/>
              <a:ext cx="123826" cy="6429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>
              <a:extLst>
                <a:ext uri="{FF2B5EF4-FFF2-40B4-BE49-F238E27FC236}">
                  <a16:creationId xmlns:a16="http://schemas.microsoft.com/office/drawing/2014/main" id="{D4ADDBAF-9B1D-41CF-8F86-20C05A02888C}"/>
                </a:ext>
              </a:extLst>
            </p:cNvPr>
            <p:cNvCxnSpPr/>
            <p:nvPr/>
          </p:nvCxnSpPr>
          <p:spPr>
            <a:xfrm flipV="1">
              <a:off x="5767388" y="1876425"/>
              <a:ext cx="133350" cy="285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5" name="Picture 544">
            <a:extLst>
              <a:ext uri="{FF2B5EF4-FFF2-40B4-BE49-F238E27FC236}">
                <a16:creationId xmlns:a16="http://schemas.microsoft.com/office/drawing/2014/main" id="{409A7CCA-E7F7-4CC6-B2B2-15096FA656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8116" y="3229150"/>
            <a:ext cx="422811" cy="404665"/>
          </a:xfrm>
          <a:prstGeom prst="rect">
            <a:avLst/>
          </a:prstGeom>
        </p:spPr>
      </p:pic>
      <p:grpSp>
        <p:nvGrpSpPr>
          <p:cNvPr id="550" name="Group 549">
            <a:extLst>
              <a:ext uri="{FF2B5EF4-FFF2-40B4-BE49-F238E27FC236}">
                <a16:creationId xmlns:a16="http://schemas.microsoft.com/office/drawing/2014/main" id="{01EECF09-84AD-4C04-A9B7-EE34E4D69793}"/>
              </a:ext>
            </a:extLst>
          </p:cNvPr>
          <p:cNvGrpSpPr/>
          <p:nvPr/>
        </p:nvGrpSpPr>
        <p:grpSpPr>
          <a:xfrm>
            <a:off x="8383429" y="3441396"/>
            <a:ext cx="215619" cy="442157"/>
            <a:chOff x="5320312" y="3346450"/>
            <a:chExt cx="172438" cy="342900"/>
          </a:xfrm>
        </p:grpSpPr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7B0AEE29-C509-40D8-972B-BFDB47083419}"/>
                </a:ext>
              </a:extLst>
            </p:cNvPr>
            <p:cNvGrpSpPr/>
            <p:nvPr/>
          </p:nvGrpSpPr>
          <p:grpSpPr>
            <a:xfrm>
              <a:off x="5320312" y="3346450"/>
              <a:ext cx="172438" cy="342900"/>
              <a:chOff x="6445998" y="4680670"/>
              <a:chExt cx="333989" cy="723031"/>
            </a:xfrm>
          </p:grpSpPr>
          <p:sp>
            <p:nvSpPr>
              <p:cNvPr id="578" name="Freeform 8">
                <a:extLst>
                  <a:ext uri="{FF2B5EF4-FFF2-40B4-BE49-F238E27FC236}">
                    <a16:creationId xmlns:a16="http://schemas.microsoft.com/office/drawing/2014/main" id="{6F599EC1-F418-4B6D-A0DC-B6BC7F88C9E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6251477" y="4875191"/>
                <a:ext cx="723031" cy="333989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25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579" name="Flowchart: Delay 578">
                <a:extLst>
                  <a:ext uri="{FF2B5EF4-FFF2-40B4-BE49-F238E27FC236}">
                    <a16:creationId xmlns:a16="http://schemas.microsoft.com/office/drawing/2014/main" id="{BA2E9D06-D5FA-44FC-BE0A-CFF5E33B3883}"/>
                  </a:ext>
                </a:extLst>
              </p:cNvPr>
              <p:cNvSpPr/>
              <p:nvPr/>
            </p:nvSpPr>
            <p:spPr>
              <a:xfrm rot="5400000">
                <a:off x="6541527" y="5164308"/>
                <a:ext cx="143148" cy="310302"/>
              </a:xfrm>
              <a:prstGeom prst="flowChartDelay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580" name="Rectangle 579">
                <a:extLst>
                  <a:ext uri="{FF2B5EF4-FFF2-40B4-BE49-F238E27FC236}">
                    <a16:creationId xmlns:a16="http://schemas.microsoft.com/office/drawing/2014/main" id="{87CC48A1-3464-44CD-B010-8FCCC40F8FFA}"/>
                  </a:ext>
                </a:extLst>
              </p:cNvPr>
              <p:cNvSpPr/>
              <p:nvPr/>
            </p:nvSpPr>
            <p:spPr>
              <a:xfrm>
                <a:off x="6456034" y="5002236"/>
                <a:ext cx="314599" cy="251546"/>
              </a:xfrm>
              <a:prstGeom prst="rect">
                <a:avLst/>
              </a:prstGeom>
              <a:solidFill>
                <a:srgbClr val="92D050">
                  <a:alpha val="25000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581" name="Rectangle 580">
                <a:extLst>
                  <a:ext uri="{FF2B5EF4-FFF2-40B4-BE49-F238E27FC236}">
                    <a16:creationId xmlns:a16="http://schemas.microsoft.com/office/drawing/2014/main" id="{D5F4635C-38FD-43FA-AB53-651C4AD35A6C}"/>
                  </a:ext>
                </a:extLst>
              </p:cNvPr>
              <p:cNvSpPr/>
              <p:nvPr/>
            </p:nvSpPr>
            <p:spPr>
              <a:xfrm>
                <a:off x="6489393" y="4822506"/>
                <a:ext cx="265251" cy="18488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</p:grp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FB088F1A-DCCC-4DBE-8D5B-B94E5865E4D7}"/>
                </a:ext>
              </a:extLst>
            </p:cNvPr>
            <p:cNvCxnSpPr/>
            <p:nvPr/>
          </p:nvCxnSpPr>
          <p:spPr>
            <a:xfrm>
              <a:off x="5424168" y="3542644"/>
              <a:ext cx="4753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795DBD79-AB8C-4B88-9C94-31D5BB29DF93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1" y="3565975"/>
              <a:ext cx="85827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386C9104-EB6A-43F1-916B-200E02096E09}"/>
                </a:ext>
              </a:extLst>
            </p:cNvPr>
            <p:cNvCxnSpPr/>
            <p:nvPr/>
          </p:nvCxnSpPr>
          <p:spPr>
            <a:xfrm>
              <a:off x="5389480" y="3597404"/>
              <a:ext cx="6720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A1264E77-9D5A-4DDD-A83F-EA89DFBE2663}"/>
                </a:ext>
              </a:extLst>
            </p:cNvPr>
            <p:cNvCxnSpPr/>
            <p:nvPr/>
          </p:nvCxnSpPr>
          <p:spPr>
            <a:xfrm>
              <a:off x="5345918" y="3622863"/>
              <a:ext cx="54095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>
              <a:extLst>
                <a:ext uri="{FF2B5EF4-FFF2-40B4-BE49-F238E27FC236}">
                  <a16:creationId xmlns:a16="http://schemas.microsoft.com/office/drawing/2014/main" id="{DBDEC499-3EC5-49AF-BEA2-19AE1BF5515F}"/>
                </a:ext>
              </a:extLst>
            </p:cNvPr>
            <p:cNvCxnSpPr/>
            <p:nvPr/>
          </p:nvCxnSpPr>
          <p:spPr>
            <a:xfrm>
              <a:off x="5350130" y="3651667"/>
              <a:ext cx="111469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>
              <a:extLst>
                <a:ext uri="{FF2B5EF4-FFF2-40B4-BE49-F238E27FC236}">
                  <a16:creationId xmlns:a16="http://schemas.microsoft.com/office/drawing/2014/main" id="{15424691-5CBE-4092-B1E9-9D33F7B9680C}"/>
                </a:ext>
              </a:extLst>
            </p:cNvPr>
            <p:cNvCxnSpPr/>
            <p:nvPr/>
          </p:nvCxnSpPr>
          <p:spPr>
            <a:xfrm>
              <a:off x="5348734" y="3521587"/>
              <a:ext cx="90158" cy="0"/>
            </a:xfrm>
            <a:prstGeom prst="line">
              <a:avLst/>
            </a:prstGeom>
            <a:ln w="63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2" name="Connector: Elbow 581">
            <a:extLst>
              <a:ext uri="{FF2B5EF4-FFF2-40B4-BE49-F238E27FC236}">
                <a16:creationId xmlns:a16="http://schemas.microsoft.com/office/drawing/2014/main" id="{4DB902D8-A662-4FC8-9165-46788688D3BB}"/>
              </a:ext>
            </a:extLst>
          </p:cNvPr>
          <p:cNvCxnSpPr>
            <a:cxnSpLocks/>
            <a:stCxn id="403" idx="6"/>
          </p:cNvCxnSpPr>
          <p:nvPr/>
        </p:nvCxnSpPr>
        <p:spPr>
          <a:xfrm>
            <a:off x="9075456" y="2787374"/>
            <a:ext cx="531987" cy="424757"/>
          </a:xfrm>
          <a:prstGeom prst="bentConnector3">
            <a:avLst>
              <a:gd name="adj1" fmla="val 100747"/>
            </a:avLst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ctor: Elbow 582">
            <a:extLst>
              <a:ext uri="{FF2B5EF4-FFF2-40B4-BE49-F238E27FC236}">
                <a16:creationId xmlns:a16="http://schemas.microsoft.com/office/drawing/2014/main" id="{4647D2D1-14B8-489E-8C5D-A46FEBEC8453}"/>
              </a:ext>
            </a:extLst>
          </p:cNvPr>
          <p:cNvCxnSpPr>
            <a:cxnSpLocks/>
            <a:stCxn id="513" idx="2"/>
          </p:cNvCxnSpPr>
          <p:nvPr/>
        </p:nvCxnSpPr>
        <p:spPr>
          <a:xfrm rot="10800000" flipV="1">
            <a:off x="8495827" y="3137415"/>
            <a:ext cx="332494" cy="308076"/>
          </a:xfrm>
          <a:prstGeom prst="bentConnector3">
            <a:avLst>
              <a:gd name="adj1" fmla="val 100149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73D11E-D3F2-4B7D-82E4-1E06B72678EA}"/>
              </a:ext>
            </a:extLst>
          </p:cNvPr>
          <p:cNvCxnSpPr>
            <a:cxnSpLocks/>
          </p:cNvCxnSpPr>
          <p:nvPr/>
        </p:nvCxnSpPr>
        <p:spPr>
          <a:xfrm flipH="1">
            <a:off x="7348331" y="2019393"/>
            <a:ext cx="1464752" cy="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A467748-E4F3-4552-A0FC-636FCD45942A}"/>
              </a:ext>
            </a:extLst>
          </p:cNvPr>
          <p:cNvCxnSpPr>
            <a:cxnSpLocks/>
            <a:stCxn id="403" idx="2"/>
          </p:cNvCxnSpPr>
          <p:nvPr/>
        </p:nvCxnSpPr>
        <p:spPr>
          <a:xfrm flipH="1">
            <a:off x="8515351" y="2787373"/>
            <a:ext cx="312967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Straight Connector 586">
            <a:extLst>
              <a:ext uri="{FF2B5EF4-FFF2-40B4-BE49-F238E27FC236}">
                <a16:creationId xmlns:a16="http://schemas.microsoft.com/office/drawing/2014/main" id="{E4004A4A-A3D7-459F-BB34-358108C355F6}"/>
              </a:ext>
            </a:extLst>
          </p:cNvPr>
          <p:cNvCxnSpPr>
            <a:cxnSpLocks/>
          </p:cNvCxnSpPr>
          <p:nvPr/>
        </p:nvCxnSpPr>
        <p:spPr>
          <a:xfrm flipH="1">
            <a:off x="7337382" y="2160072"/>
            <a:ext cx="1211974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Line 23">
            <a:extLst>
              <a:ext uri="{FF2B5EF4-FFF2-40B4-BE49-F238E27FC236}">
                <a16:creationId xmlns:a16="http://schemas.microsoft.com/office/drawing/2014/main" id="{BE1145EE-C290-4858-AA30-4985B07764D9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522785" y="2160627"/>
            <a:ext cx="109593" cy="0"/>
          </a:xfrm>
          <a:prstGeom prst="line">
            <a:avLst/>
          </a:prstGeom>
          <a:noFill/>
          <a:ln w="50800">
            <a:solidFill>
              <a:srgbClr val="996633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9" name="Straight Connector 588">
            <a:extLst>
              <a:ext uri="{FF2B5EF4-FFF2-40B4-BE49-F238E27FC236}">
                <a16:creationId xmlns:a16="http://schemas.microsoft.com/office/drawing/2014/main" id="{5D69B94E-3A1F-48E3-9372-7D4489F53B76}"/>
              </a:ext>
            </a:extLst>
          </p:cNvPr>
          <p:cNvCxnSpPr>
            <a:cxnSpLocks/>
          </p:cNvCxnSpPr>
          <p:nvPr/>
        </p:nvCxnSpPr>
        <p:spPr>
          <a:xfrm>
            <a:off x="9074124" y="2019908"/>
            <a:ext cx="187087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Line 23">
            <a:extLst>
              <a:ext uri="{FF2B5EF4-FFF2-40B4-BE49-F238E27FC236}">
                <a16:creationId xmlns:a16="http://schemas.microsoft.com/office/drawing/2014/main" id="{33B847C1-6B81-4D43-AC2A-EC22B8A41C8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600862" y="2020239"/>
            <a:ext cx="78742" cy="0"/>
          </a:xfrm>
          <a:prstGeom prst="line">
            <a:avLst/>
          </a:prstGeom>
          <a:noFill/>
          <a:ln w="50800">
            <a:solidFill>
              <a:srgbClr val="003399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1" name="Line 23">
            <a:extLst>
              <a:ext uri="{FF2B5EF4-FFF2-40B4-BE49-F238E27FC236}">
                <a16:creationId xmlns:a16="http://schemas.microsoft.com/office/drawing/2014/main" id="{0EF43B2E-FE0A-49B9-AA26-655F02A2E392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617546" y="2308215"/>
            <a:ext cx="58273" cy="0"/>
          </a:xfrm>
          <a:prstGeom prst="line">
            <a:avLst/>
          </a:prstGeom>
          <a:noFill/>
          <a:ln w="50800">
            <a:solidFill>
              <a:srgbClr val="00CC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2" name="Straight Connector 591">
            <a:extLst>
              <a:ext uri="{FF2B5EF4-FFF2-40B4-BE49-F238E27FC236}">
                <a16:creationId xmlns:a16="http://schemas.microsoft.com/office/drawing/2014/main" id="{FDAB92BA-3615-4F7E-A4E4-DEC77658B262}"/>
              </a:ext>
            </a:extLst>
          </p:cNvPr>
          <p:cNvCxnSpPr>
            <a:cxnSpLocks/>
          </p:cNvCxnSpPr>
          <p:nvPr/>
        </p:nvCxnSpPr>
        <p:spPr>
          <a:xfrm>
            <a:off x="8496724" y="3884454"/>
            <a:ext cx="0" cy="26541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Connector 592">
            <a:extLst>
              <a:ext uri="{FF2B5EF4-FFF2-40B4-BE49-F238E27FC236}">
                <a16:creationId xmlns:a16="http://schemas.microsoft.com/office/drawing/2014/main" id="{874CCE8F-D9A9-45F2-BF66-E0F97BA57D9C}"/>
              </a:ext>
            </a:extLst>
          </p:cNvPr>
          <p:cNvCxnSpPr>
            <a:cxnSpLocks/>
          </p:cNvCxnSpPr>
          <p:nvPr/>
        </p:nvCxnSpPr>
        <p:spPr>
          <a:xfrm flipH="1">
            <a:off x="7358064" y="4135701"/>
            <a:ext cx="1147475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TextBox 593">
            <a:extLst>
              <a:ext uri="{FF2B5EF4-FFF2-40B4-BE49-F238E27FC236}">
                <a16:creationId xmlns:a16="http://schemas.microsoft.com/office/drawing/2014/main" id="{55AD9CCF-4DDE-4840-A580-BD9C7A7BCCA1}"/>
              </a:ext>
            </a:extLst>
          </p:cNvPr>
          <p:cNvSpPr txBox="1"/>
          <p:nvPr/>
        </p:nvSpPr>
        <p:spPr>
          <a:xfrm>
            <a:off x="8661602" y="2091414"/>
            <a:ext cx="16878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nl-NL" sz="800" dirty="0">
                <a:solidFill>
                  <a:prstClr val="black"/>
                </a:solidFill>
                <a:latin typeface="Verdana"/>
              </a:rPr>
              <a:t>LT</a:t>
            </a:r>
            <a:endParaRPr lang="en-US" sz="800" dirty="0" err="1">
              <a:solidFill>
                <a:prstClr val="black"/>
              </a:solidFill>
              <a:latin typeface="Verdana"/>
            </a:endParaRP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424CA0CC-2FDD-4B21-9130-74B2E1015933}"/>
              </a:ext>
            </a:extLst>
          </p:cNvPr>
          <p:cNvSpPr txBox="1"/>
          <p:nvPr/>
        </p:nvSpPr>
        <p:spPr>
          <a:xfrm>
            <a:off x="8667586" y="2616356"/>
            <a:ext cx="14908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a:r>
              <a:rPr lang="nl-NL" sz="800" dirty="0">
                <a:solidFill>
                  <a:prstClr val="black"/>
                </a:solidFill>
                <a:latin typeface="Verdana"/>
              </a:rPr>
              <a:t>MT</a:t>
            </a:r>
            <a:endParaRPr lang="en-US" sz="800" dirty="0" err="1">
              <a:solidFill>
                <a:prstClr val="black"/>
              </a:solidFill>
              <a:latin typeface="Verdana"/>
            </a:endParaRP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CD671893-4EBC-42BC-904B-D8E5B60FB490}"/>
              </a:ext>
            </a:extLst>
          </p:cNvPr>
          <p:cNvSpPr txBox="1"/>
          <p:nvPr/>
        </p:nvSpPr>
        <p:spPr>
          <a:xfrm>
            <a:off x="8679347" y="3175705"/>
            <a:ext cx="10579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a:r>
              <a:rPr lang="nl-NL" sz="800" dirty="0">
                <a:solidFill>
                  <a:prstClr val="black"/>
                </a:solidFill>
                <a:latin typeface="Verdana"/>
              </a:rPr>
              <a:t>IT</a:t>
            </a:r>
            <a:endParaRPr lang="en-US" sz="800" dirty="0" err="1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597" name="Straight Connector 596">
            <a:extLst>
              <a:ext uri="{FF2B5EF4-FFF2-40B4-BE49-F238E27FC236}">
                <a16:creationId xmlns:a16="http://schemas.microsoft.com/office/drawing/2014/main" id="{D038A3FC-697A-4939-9718-AD4AB0DD097D}"/>
              </a:ext>
            </a:extLst>
          </p:cNvPr>
          <p:cNvCxnSpPr>
            <a:cxnSpLocks/>
          </p:cNvCxnSpPr>
          <p:nvPr/>
        </p:nvCxnSpPr>
        <p:spPr>
          <a:xfrm>
            <a:off x="9253909" y="2015882"/>
            <a:ext cx="0" cy="251546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78A86713-AB5E-473C-A945-C762E106ABC4}"/>
              </a:ext>
            </a:extLst>
          </p:cNvPr>
          <p:cNvCxnSpPr>
            <a:cxnSpLocks/>
          </p:cNvCxnSpPr>
          <p:nvPr/>
        </p:nvCxnSpPr>
        <p:spPr>
          <a:xfrm flipV="1">
            <a:off x="9615311" y="2200276"/>
            <a:ext cx="0" cy="585671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Straight Connector 598">
            <a:extLst>
              <a:ext uri="{FF2B5EF4-FFF2-40B4-BE49-F238E27FC236}">
                <a16:creationId xmlns:a16="http://schemas.microsoft.com/office/drawing/2014/main" id="{C23E6985-3B9F-4383-A611-88D57404D9E7}"/>
              </a:ext>
            </a:extLst>
          </p:cNvPr>
          <p:cNvCxnSpPr>
            <a:cxnSpLocks/>
          </p:cNvCxnSpPr>
          <p:nvPr/>
        </p:nvCxnSpPr>
        <p:spPr>
          <a:xfrm flipH="1">
            <a:off x="7335558" y="1851385"/>
            <a:ext cx="2957793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3D3CF2E6-AEEF-43BE-8894-D51B0EFCBEE0}"/>
              </a:ext>
            </a:extLst>
          </p:cNvPr>
          <p:cNvCxnSpPr>
            <a:cxnSpLocks/>
          </p:cNvCxnSpPr>
          <p:nvPr/>
        </p:nvCxnSpPr>
        <p:spPr>
          <a:xfrm>
            <a:off x="8537491" y="2149053"/>
            <a:ext cx="0" cy="118375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Straight Connector 600">
            <a:extLst>
              <a:ext uri="{FF2B5EF4-FFF2-40B4-BE49-F238E27FC236}">
                <a16:creationId xmlns:a16="http://schemas.microsoft.com/office/drawing/2014/main" id="{0614F23D-7C34-4EBB-8CF2-85A6986A1E03}"/>
              </a:ext>
            </a:extLst>
          </p:cNvPr>
          <p:cNvCxnSpPr>
            <a:cxnSpLocks/>
          </p:cNvCxnSpPr>
          <p:nvPr/>
        </p:nvCxnSpPr>
        <p:spPr>
          <a:xfrm flipH="1">
            <a:off x="8530649" y="2257984"/>
            <a:ext cx="734669" cy="0"/>
          </a:xfrm>
          <a:prstGeom prst="line">
            <a:avLst/>
          </a:prstGeom>
          <a:ln w="254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F48FE520-6A00-4318-9EDB-B5219A0858BD}"/>
              </a:ext>
            </a:extLst>
          </p:cNvPr>
          <p:cNvCxnSpPr>
            <a:stCxn id="513" idx="6"/>
          </p:cNvCxnSpPr>
          <p:nvPr/>
        </p:nvCxnSpPr>
        <p:spPr>
          <a:xfrm flipV="1">
            <a:off x="9075456" y="3134772"/>
            <a:ext cx="543509" cy="2644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E5C3BC32-1E21-4358-8B56-72566F773A55}"/>
              </a:ext>
            </a:extLst>
          </p:cNvPr>
          <p:cNvGrpSpPr/>
          <p:nvPr/>
        </p:nvGrpSpPr>
        <p:grpSpPr>
          <a:xfrm>
            <a:off x="8970810" y="3534599"/>
            <a:ext cx="360674" cy="365274"/>
            <a:chOff x="7239000" y="3863912"/>
            <a:chExt cx="963612" cy="965200"/>
          </a:xfrm>
        </p:grpSpPr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D6F87D01-F456-47EE-B96D-F32916BB8AE9}"/>
                </a:ext>
              </a:extLst>
            </p:cNvPr>
            <p:cNvSpPr/>
            <p:nvPr/>
          </p:nvSpPr>
          <p:spPr>
            <a:xfrm>
              <a:off x="7632699" y="4108865"/>
              <a:ext cx="392970" cy="25282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Verdana"/>
              </a:endParaRPr>
            </a:p>
          </p:txBody>
        </p:sp>
        <p:grpSp>
          <p:nvGrpSpPr>
            <p:cNvPr id="605" name="Group 604">
              <a:extLst>
                <a:ext uri="{FF2B5EF4-FFF2-40B4-BE49-F238E27FC236}">
                  <a16:creationId xmlns:a16="http://schemas.microsoft.com/office/drawing/2014/main" id="{D1576590-1309-4116-99D3-57EE1BEE7812}"/>
                </a:ext>
              </a:extLst>
            </p:cNvPr>
            <p:cNvGrpSpPr/>
            <p:nvPr/>
          </p:nvGrpSpPr>
          <p:grpSpPr>
            <a:xfrm>
              <a:off x="7468103" y="4216159"/>
              <a:ext cx="529148" cy="252829"/>
              <a:chOff x="3276600" y="5862637"/>
              <a:chExt cx="647700" cy="309563"/>
            </a:xfrm>
          </p:grpSpPr>
          <p:sp>
            <p:nvSpPr>
              <p:cNvPr id="607" name="Isosceles Triangle 606">
                <a:extLst>
                  <a:ext uri="{FF2B5EF4-FFF2-40B4-BE49-F238E27FC236}">
                    <a16:creationId xmlns:a16="http://schemas.microsoft.com/office/drawing/2014/main" id="{D1DB33B7-CE23-4173-B477-5AAC0F0BC0E2}"/>
                  </a:ext>
                </a:extLst>
              </p:cNvPr>
              <p:cNvSpPr/>
              <p:nvPr/>
            </p:nvSpPr>
            <p:spPr>
              <a:xfrm rot="5400000">
                <a:off x="3352800" y="5791200"/>
                <a:ext cx="304800" cy="45720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608" name="Rectangle 607">
                <a:extLst>
                  <a:ext uri="{FF2B5EF4-FFF2-40B4-BE49-F238E27FC236}">
                    <a16:creationId xmlns:a16="http://schemas.microsoft.com/office/drawing/2014/main" id="{3FA659EA-14C8-460E-AA51-35FEF0F37576}"/>
                  </a:ext>
                </a:extLst>
              </p:cNvPr>
              <p:cNvSpPr/>
              <p:nvPr/>
            </p:nvSpPr>
            <p:spPr>
              <a:xfrm>
                <a:off x="3733800" y="5862637"/>
                <a:ext cx="190500" cy="3048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  <a:latin typeface="Verdana"/>
                </a:endParaRPr>
              </a:p>
            </p:txBody>
          </p:sp>
        </p:grp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A69CCB5F-3F00-46EC-843D-4F6D93E77DFA}"/>
                </a:ext>
              </a:extLst>
            </p:cNvPr>
            <p:cNvSpPr/>
            <p:nvPr/>
          </p:nvSpPr>
          <p:spPr>
            <a:xfrm>
              <a:off x="7239000" y="3863912"/>
              <a:ext cx="963612" cy="9652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prstClr val="white"/>
                </a:solidFill>
                <a:latin typeface="Verdana"/>
              </a:endParaRPr>
            </a:p>
          </p:txBody>
        </p:sp>
      </p:grp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id="{08DC107C-D772-4129-AB46-C97A45AAED7F}"/>
              </a:ext>
            </a:extLst>
          </p:cNvPr>
          <p:cNvCxnSpPr>
            <a:cxnSpLocks/>
          </p:cNvCxnSpPr>
          <p:nvPr/>
        </p:nvCxnSpPr>
        <p:spPr>
          <a:xfrm>
            <a:off x="8647812" y="2796443"/>
            <a:ext cx="0" cy="631116"/>
          </a:xfrm>
          <a:prstGeom prst="line">
            <a:avLst/>
          </a:prstGeom>
          <a:ln w="25400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Straight Connector 612">
            <a:extLst>
              <a:ext uri="{FF2B5EF4-FFF2-40B4-BE49-F238E27FC236}">
                <a16:creationId xmlns:a16="http://schemas.microsoft.com/office/drawing/2014/main" id="{A711921A-9F0A-495B-AC3D-453811893C27}"/>
              </a:ext>
            </a:extLst>
          </p:cNvPr>
          <p:cNvCxnSpPr>
            <a:cxnSpLocks/>
          </p:cNvCxnSpPr>
          <p:nvPr/>
        </p:nvCxnSpPr>
        <p:spPr>
          <a:xfrm>
            <a:off x="8647009" y="3410245"/>
            <a:ext cx="564311" cy="0"/>
          </a:xfrm>
          <a:prstGeom prst="line">
            <a:avLst/>
          </a:prstGeom>
          <a:ln w="25400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Straight Connector 613">
            <a:extLst>
              <a:ext uri="{FF2B5EF4-FFF2-40B4-BE49-F238E27FC236}">
                <a16:creationId xmlns:a16="http://schemas.microsoft.com/office/drawing/2014/main" id="{8B10A996-2006-486E-89EA-1CD209F6C582}"/>
              </a:ext>
            </a:extLst>
          </p:cNvPr>
          <p:cNvCxnSpPr/>
          <p:nvPr/>
        </p:nvCxnSpPr>
        <p:spPr>
          <a:xfrm>
            <a:off x="8943614" y="3518858"/>
            <a:ext cx="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Straight Connector 614">
            <a:extLst>
              <a:ext uri="{FF2B5EF4-FFF2-40B4-BE49-F238E27FC236}">
                <a16:creationId xmlns:a16="http://schemas.microsoft.com/office/drawing/2014/main" id="{5ACEC79B-F4C8-4744-8F45-434FDEF88B92}"/>
              </a:ext>
            </a:extLst>
          </p:cNvPr>
          <p:cNvCxnSpPr>
            <a:cxnSpLocks/>
            <a:endCxn id="608" idx="0"/>
          </p:cNvCxnSpPr>
          <p:nvPr/>
        </p:nvCxnSpPr>
        <p:spPr>
          <a:xfrm>
            <a:off x="9225175" y="3402372"/>
            <a:ext cx="316" cy="265530"/>
          </a:xfrm>
          <a:prstGeom prst="line">
            <a:avLst/>
          </a:prstGeom>
          <a:ln w="25400">
            <a:solidFill>
              <a:srgbClr val="00CC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" name="TextBox 615">
            <a:extLst>
              <a:ext uri="{FF2B5EF4-FFF2-40B4-BE49-F238E27FC236}">
                <a16:creationId xmlns:a16="http://schemas.microsoft.com/office/drawing/2014/main" id="{747229B9-AA6B-485E-AD4B-B9B2D1046E2E}"/>
              </a:ext>
            </a:extLst>
          </p:cNvPr>
          <p:cNvSpPr txBox="1"/>
          <p:nvPr/>
        </p:nvSpPr>
        <p:spPr>
          <a:xfrm>
            <a:off x="8164614" y="4180674"/>
            <a:ext cx="53860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a:r>
              <a:rPr lang="nl-NL" sz="600" b="1" dirty="0">
                <a:solidFill>
                  <a:prstClr val="black"/>
                </a:solidFill>
                <a:latin typeface="Verdana"/>
              </a:rPr>
              <a:t>IT seperator</a:t>
            </a:r>
            <a:endParaRPr lang="en-US" sz="600" b="1" dirty="0" err="1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DBFABA21-4232-4859-902A-4B203683867E}"/>
              </a:ext>
            </a:extLst>
          </p:cNvPr>
          <p:cNvSpPr txBox="1"/>
          <p:nvPr/>
        </p:nvSpPr>
        <p:spPr>
          <a:xfrm>
            <a:off x="8902212" y="3931834"/>
            <a:ext cx="48090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a:r>
              <a:rPr lang="nl-NL" sz="600" b="1" dirty="0">
                <a:solidFill>
                  <a:prstClr val="black"/>
                </a:solidFill>
                <a:latin typeface="Verdana"/>
              </a:rPr>
              <a:t>gas ejector</a:t>
            </a:r>
            <a:endParaRPr lang="en-US" sz="600" b="1" dirty="0" err="1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18" name="Line 23">
            <a:extLst>
              <a:ext uri="{FF2B5EF4-FFF2-40B4-BE49-F238E27FC236}">
                <a16:creationId xmlns:a16="http://schemas.microsoft.com/office/drawing/2014/main" id="{552E178D-864D-4A99-99E5-6E3078B510E5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511543" y="1851228"/>
            <a:ext cx="106474" cy="0"/>
          </a:xfrm>
          <a:prstGeom prst="line">
            <a:avLst/>
          </a:prstGeom>
          <a:noFill/>
          <a:ln w="50800">
            <a:solidFill>
              <a:srgbClr val="E2000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Freeform 8">
            <a:extLst>
              <a:ext uri="{FF2B5EF4-FFF2-40B4-BE49-F238E27FC236}">
                <a16:creationId xmlns:a16="http://schemas.microsoft.com/office/drawing/2014/main" id="{EA12C10F-24D7-4BB9-B2F3-CDD2E7D57CC5}"/>
              </a:ext>
            </a:extLst>
          </p:cNvPr>
          <p:cNvSpPr>
            <a:spLocks noChangeAspect="1"/>
          </p:cNvSpPr>
          <p:nvPr/>
        </p:nvSpPr>
        <p:spPr bwMode="auto">
          <a:xfrm rot="5400000" flipH="1">
            <a:off x="9899251" y="2484691"/>
            <a:ext cx="424660" cy="189838"/>
          </a:xfrm>
          <a:custGeom>
            <a:avLst/>
            <a:gdLst/>
            <a:ahLst/>
            <a:cxnLst>
              <a:cxn ang="0">
                <a:pos x="167" y="0"/>
              </a:cxn>
              <a:cxn ang="0">
                <a:pos x="18" y="357"/>
              </a:cxn>
              <a:cxn ang="0">
                <a:pos x="167" y="605"/>
              </a:cxn>
              <a:cxn ang="0">
                <a:pos x="1315" y="605"/>
              </a:cxn>
              <a:cxn ang="0">
                <a:pos x="1464" y="247"/>
              </a:cxn>
              <a:cxn ang="0">
                <a:pos x="1315" y="0"/>
              </a:cxn>
              <a:cxn ang="0">
                <a:pos x="1315" y="0"/>
              </a:cxn>
              <a:cxn ang="0">
                <a:pos x="167" y="0"/>
              </a:cxn>
            </a:cxnLst>
            <a:rect l="0" t="0" r="r" b="b"/>
            <a:pathLst>
              <a:path w="1482" h="605">
                <a:moveTo>
                  <a:pt x="167" y="0"/>
                </a:moveTo>
                <a:cubicBezTo>
                  <a:pt x="66" y="30"/>
                  <a:pt x="0" y="190"/>
                  <a:pt x="18" y="357"/>
                </a:cubicBezTo>
                <a:cubicBezTo>
                  <a:pt x="32" y="483"/>
                  <a:pt x="91" y="582"/>
                  <a:pt x="167" y="605"/>
                </a:cubicBezTo>
                <a:lnTo>
                  <a:pt x="1315" y="605"/>
                </a:lnTo>
                <a:cubicBezTo>
                  <a:pt x="1416" y="574"/>
                  <a:pt x="1482" y="414"/>
                  <a:pt x="1464" y="247"/>
                </a:cubicBezTo>
                <a:cubicBezTo>
                  <a:pt x="1450" y="121"/>
                  <a:pt x="1391" y="23"/>
                  <a:pt x="1315" y="0"/>
                </a:cubicBezTo>
                <a:lnTo>
                  <a:pt x="1315" y="0"/>
                </a:lnTo>
                <a:lnTo>
                  <a:pt x="167" y="0"/>
                </a:lnTo>
                <a:close/>
              </a:path>
            </a:pathLst>
          </a:custGeom>
          <a:solidFill>
            <a:schemeClr val="bg1"/>
          </a:solidFill>
          <a:ln w="25400" cap="rnd" cmpd="sng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1280160">
              <a:defRPr/>
            </a:pPr>
            <a:endParaRPr lang="nl-NL" sz="25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20" name="Flowchart: Delay 619">
            <a:extLst>
              <a:ext uri="{FF2B5EF4-FFF2-40B4-BE49-F238E27FC236}">
                <a16:creationId xmlns:a16="http://schemas.microsoft.com/office/drawing/2014/main" id="{142195F8-3D95-43C8-9DCF-EF8F9F4EF995}"/>
              </a:ext>
            </a:extLst>
          </p:cNvPr>
          <p:cNvSpPr/>
          <p:nvPr/>
        </p:nvSpPr>
        <p:spPr>
          <a:xfrm rot="5400000">
            <a:off x="10069605" y="2654275"/>
            <a:ext cx="84076" cy="176374"/>
          </a:xfrm>
          <a:prstGeom prst="flowChartDelay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  <a:latin typeface="Verdana"/>
            </a:endParaRPr>
          </a:p>
        </p:txBody>
      </p:sp>
      <p:sp>
        <p:nvSpPr>
          <p:cNvPr id="621" name="Rectangle 620">
            <a:extLst>
              <a:ext uri="{FF2B5EF4-FFF2-40B4-BE49-F238E27FC236}">
                <a16:creationId xmlns:a16="http://schemas.microsoft.com/office/drawing/2014/main" id="{8464D7F1-5C48-4842-9015-877283B13419}"/>
              </a:ext>
            </a:extLst>
          </p:cNvPr>
          <p:cNvSpPr/>
          <p:nvPr/>
        </p:nvSpPr>
        <p:spPr>
          <a:xfrm>
            <a:off x="10022368" y="2574049"/>
            <a:ext cx="178817" cy="147741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 err="1">
              <a:solidFill>
                <a:prstClr val="white"/>
              </a:solidFill>
              <a:latin typeface="Verdana"/>
            </a:endParaRP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A74AB36B-875D-4AB3-AAC5-7038D1FD5461}"/>
              </a:ext>
            </a:extLst>
          </p:cNvPr>
          <p:cNvSpPr txBox="1"/>
          <p:nvPr/>
        </p:nvSpPr>
        <p:spPr>
          <a:xfrm flipH="1">
            <a:off x="9958244" y="2574128"/>
            <a:ext cx="320374" cy="189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600" b="1" dirty="0">
                <a:solidFill>
                  <a:prstClr val="black"/>
                </a:solidFill>
                <a:latin typeface="Verdana"/>
              </a:rPr>
              <a:t>oil</a:t>
            </a:r>
            <a:endParaRPr lang="en-US" sz="600" b="1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F772BB7F-BDB0-44AE-BA38-2A1776FF3C96}"/>
              </a:ext>
            </a:extLst>
          </p:cNvPr>
          <p:cNvCxnSpPr/>
          <p:nvPr/>
        </p:nvCxnSpPr>
        <p:spPr>
          <a:xfrm>
            <a:off x="10108462" y="2791616"/>
            <a:ext cx="0" cy="37081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Straight Connector 623">
            <a:extLst>
              <a:ext uri="{FF2B5EF4-FFF2-40B4-BE49-F238E27FC236}">
                <a16:creationId xmlns:a16="http://schemas.microsoft.com/office/drawing/2014/main" id="{1499ECD7-5C9B-4A2A-B9E5-36CEF8B1E3FF}"/>
              </a:ext>
            </a:extLst>
          </p:cNvPr>
          <p:cNvCxnSpPr>
            <a:cxnSpLocks/>
          </p:cNvCxnSpPr>
          <p:nvPr/>
        </p:nvCxnSpPr>
        <p:spPr>
          <a:xfrm>
            <a:off x="8943974" y="2526278"/>
            <a:ext cx="785814" cy="0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7F805D4F-9AC9-4CB7-BC20-E62F9A710173}"/>
              </a:ext>
            </a:extLst>
          </p:cNvPr>
          <p:cNvCxnSpPr>
            <a:cxnSpLocks/>
          </p:cNvCxnSpPr>
          <p:nvPr/>
        </p:nvCxnSpPr>
        <p:spPr>
          <a:xfrm>
            <a:off x="9604375" y="2189956"/>
            <a:ext cx="699295" cy="0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Straight Connector 625">
            <a:extLst>
              <a:ext uri="{FF2B5EF4-FFF2-40B4-BE49-F238E27FC236}">
                <a16:creationId xmlns:a16="http://schemas.microsoft.com/office/drawing/2014/main" id="{7F30E1D9-D277-47D8-B769-0F6D2B832FEA}"/>
              </a:ext>
            </a:extLst>
          </p:cNvPr>
          <p:cNvCxnSpPr>
            <a:cxnSpLocks/>
          </p:cNvCxnSpPr>
          <p:nvPr/>
        </p:nvCxnSpPr>
        <p:spPr>
          <a:xfrm flipV="1">
            <a:off x="10293352" y="1841502"/>
            <a:ext cx="1" cy="361155"/>
          </a:xfrm>
          <a:prstGeom prst="line">
            <a:avLst/>
          </a:prstGeom>
          <a:ln w="25400">
            <a:solidFill>
              <a:srgbClr val="E20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Straight Connector 626">
            <a:extLst>
              <a:ext uri="{FF2B5EF4-FFF2-40B4-BE49-F238E27FC236}">
                <a16:creationId xmlns:a16="http://schemas.microsoft.com/office/drawing/2014/main" id="{675C4226-0C4F-4BA1-9EDF-5495BA974D54}"/>
              </a:ext>
            </a:extLst>
          </p:cNvPr>
          <p:cNvCxnSpPr>
            <a:cxnSpLocks/>
            <a:stCxn id="399" idx="4"/>
            <a:endCxn id="403" idx="0"/>
          </p:cNvCxnSpPr>
          <p:nvPr/>
        </p:nvCxnSpPr>
        <p:spPr>
          <a:xfrm>
            <a:off x="8951886" y="2167803"/>
            <a:ext cx="0" cy="487538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Connector 627">
            <a:extLst>
              <a:ext uri="{FF2B5EF4-FFF2-40B4-BE49-F238E27FC236}">
                <a16:creationId xmlns:a16="http://schemas.microsoft.com/office/drawing/2014/main" id="{A23CE380-2B38-498B-BE42-9F87D5013325}"/>
              </a:ext>
            </a:extLst>
          </p:cNvPr>
          <p:cNvCxnSpPr>
            <a:cxnSpLocks/>
            <a:stCxn id="403" idx="4"/>
          </p:cNvCxnSpPr>
          <p:nvPr/>
        </p:nvCxnSpPr>
        <p:spPr>
          <a:xfrm>
            <a:off x="8951886" y="2919406"/>
            <a:ext cx="2382" cy="83597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" name="Oval 628">
            <a:extLst>
              <a:ext uri="{FF2B5EF4-FFF2-40B4-BE49-F238E27FC236}">
                <a16:creationId xmlns:a16="http://schemas.microsoft.com/office/drawing/2014/main" id="{D9913DF1-E631-449E-8C97-E26AAC6DFC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84615" y="2114909"/>
            <a:ext cx="153195" cy="16314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defRPr/>
            </a:pPr>
            <a:endParaRPr lang="en-US" alt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Line 80">
            <a:extLst>
              <a:ext uri="{FF2B5EF4-FFF2-40B4-BE49-F238E27FC236}">
                <a16:creationId xmlns:a16="http://schemas.microsoft.com/office/drawing/2014/main" id="{74D794FB-C48A-405F-AD39-1FD012422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3126" y="2233560"/>
            <a:ext cx="1340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1" name="Straight Connector 630">
            <a:extLst>
              <a:ext uri="{FF2B5EF4-FFF2-40B4-BE49-F238E27FC236}">
                <a16:creationId xmlns:a16="http://schemas.microsoft.com/office/drawing/2014/main" id="{B16F9342-D454-46FE-A61D-1294123EA6AE}"/>
              </a:ext>
            </a:extLst>
          </p:cNvPr>
          <p:cNvCxnSpPr/>
          <p:nvPr/>
        </p:nvCxnSpPr>
        <p:spPr>
          <a:xfrm flipV="1">
            <a:off x="8439150" y="1809751"/>
            <a:ext cx="0" cy="1647825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F5632463-5867-4E5E-80BE-FF259E14228B}"/>
              </a:ext>
            </a:extLst>
          </p:cNvPr>
          <p:cNvCxnSpPr>
            <a:cxnSpLocks/>
          </p:cNvCxnSpPr>
          <p:nvPr/>
        </p:nvCxnSpPr>
        <p:spPr>
          <a:xfrm>
            <a:off x="8439151" y="1785938"/>
            <a:ext cx="1666875" cy="0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Straight Connector 632">
            <a:extLst>
              <a:ext uri="{FF2B5EF4-FFF2-40B4-BE49-F238E27FC236}">
                <a16:creationId xmlns:a16="http://schemas.microsoft.com/office/drawing/2014/main" id="{FE18FCAB-F7AC-44B3-8F33-C8D9C60428FA}"/>
              </a:ext>
            </a:extLst>
          </p:cNvPr>
          <p:cNvCxnSpPr>
            <a:cxnSpLocks/>
          </p:cNvCxnSpPr>
          <p:nvPr/>
        </p:nvCxnSpPr>
        <p:spPr>
          <a:xfrm>
            <a:off x="10110788" y="1787526"/>
            <a:ext cx="0" cy="579437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" name="Line 23">
            <a:extLst>
              <a:ext uri="{FF2B5EF4-FFF2-40B4-BE49-F238E27FC236}">
                <a16:creationId xmlns:a16="http://schemas.microsoft.com/office/drawing/2014/main" id="{563C65DB-AF8B-4F90-983E-17BBA9680A00}"/>
              </a:ext>
            </a:extLst>
          </p:cNvPr>
          <p:cNvSpPr>
            <a:spLocks noChangeAspect="1" noChangeShapeType="1"/>
          </p:cNvSpPr>
          <p:nvPr/>
        </p:nvSpPr>
        <p:spPr bwMode="auto">
          <a:xfrm rot="10800000">
            <a:off x="7562041" y="4128700"/>
            <a:ext cx="106474" cy="0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5" name="Straight Connector 634">
            <a:extLst>
              <a:ext uri="{FF2B5EF4-FFF2-40B4-BE49-F238E27FC236}">
                <a16:creationId xmlns:a16="http://schemas.microsoft.com/office/drawing/2014/main" id="{C4B227BE-70FD-4AFF-A155-960338E2B92F}"/>
              </a:ext>
            </a:extLst>
          </p:cNvPr>
          <p:cNvCxnSpPr>
            <a:cxnSpLocks/>
            <a:stCxn id="620" idx="3"/>
          </p:cNvCxnSpPr>
          <p:nvPr/>
        </p:nvCxnSpPr>
        <p:spPr>
          <a:xfrm flipH="1">
            <a:off x="10108247" y="2784501"/>
            <a:ext cx="3396" cy="1640815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FAB5038-249F-42EA-8886-BBBDC775702F}"/>
              </a:ext>
            </a:extLst>
          </p:cNvPr>
          <p:cNvCxnSpPr>
            <a:cxnSpLocks/>
          </p:cNvCxnSpPr>
          <p:nvPr/>
        </p:nvCxnSpPr>
        <p:spPr>
          <a:xfrm flipH="1">
            <a:off x="7379971" y="4410074"/>
            <a:ext cx="2726055" cy="0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7" name="Line 23">
            <a:extLst>
              <a:ext uri="{FF2B5EF4-FFF2-40B4-BE49-F238E27FC236}">
                <a16:creationId xmlns:a16="http://schemas.microsoft.com/office/drawing/2014/main" id="{E9FF24E8-220A-4F80-964C-20C825DBAC3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84900" y="4409369"/>
            <a:ext cx="106474" cy="0"/>
          </a:xfrm>
          <a:prstGeom prst="line">
            <a:avLst/>
          </a:prstGeom>
          <a:noFill/>
          <a:ln w="50800">
            <a:solidFill>
              <a:srgbClr val="FFC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TextBox 637">
            <a:extLst>
              <a:ext uri="{FF2B5EF4-FFF2-40B4-BE49-F238E27FC236}">
                <a16:creationId xmlns:a16="http://schemas.microsoft.com/office/drawing/2014/main" id="{0E8326B7-C27D-4A8D-A294-A3C8CE84B9EA}"/>
              </a:ext>
            </a:extLst>
          </p:cNvPr>
          <p:cNvSpPr txBox="1"/>
          <p:nvPr/>
        </p:nvSpPr>
        <p:spPr>
          <a:xfrm>
            <a:off x="8591548" y="4549779"/>
            <a:ext cx="17303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defRPr/>
            </a:pPr>
            <a:r>
              <a:rPr lang="nl-NL" sz="1200" dirty="0">
                <a:solidFill>
                  <a:prstClr val="black"/>
                </a:solidFill>
                <a:latin typeface="Verdana"/>
              </a:rPr>
              <a:t>CO2 TC rack 1,2,3,4,5</a:t>
            </a:r>
            <a:endParaRPr lang="en-US" sz="1200" dirty="0" err="1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39" name="AutoShape 72">
            <a:extLst>
              <a:ext uri="{FF2B5EF4-FFF2-40B4-BE49-F238E27FC236}">
                <a16:creationId xmlns:a16="http://schemas.microsoft.com/office/drawing/2014/main" id="{773E9285-77A4-453F-A55F-9C5CF85154D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9434687" y="4301935"/>
            <a:ext cx="150906" cy="236979"/>
          </a:xfrm>
          <a:prstGeom prst="flowChartCollat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defRPr/>
            </a:pPr>
            <a:endParaRPr lang="en-US" alt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0" name="Rectangle 639">
            <a:extLst>
              <a:ext uri="{FF2B5EF4-FFF2-40B4-BE49-F238E27FC236}">
                <a16:creationId xmlns:a16="http://schemas.microsoft.com/office/drawing/2014/main" id="{21FB65B7-283A-45CA-B012-4DA1C4F00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917" y="4264026"/>
            <a:ext cx="55296" cy="88831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defRPr/>
            </a:pPr>
            <a:endParaRPr lang="en-US" alt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1" name="Line 90">
            <a:extLst>
              <a:ext uri="{FF2B5EF4-FFF2-40B4-BE49-F238E27FC236}">
                <a16:creationId xmlns:a16="http://schemas.microsoft.com/office/drawing/2014/main" id="{EA2A1425-D5F0-4161-A6D2-6F8F69F31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518577" y="4356070"/>
            <a:ext cx="0" cy="52441"/>
          </a:xfrm>
          <a:prstGeom prst="lin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B2261398-D97B-4C87-B288-F2BC082B2FA6}"/>
              </a:ext>
            </a:extLst>
          </p:cNvPr>
          <p:cNvGrpSpPr/>
          <p:nvPr/>
        </p:nvGrpSpPr>
        <p:grpSpPr>
          <a:xfrm rot="5400000">
            <a:off x="8933703" y="2315323"/>
            <a:ext cx="76201" cy="74706"/>
            <a:chOff x="7391399" y="5481655"/>
            <a:chExt cx="236979" cy="231852"/>
          </a:xfrm>
        </p:grpSpPr>
        <p:sp>
          <p:nvSpPr>
            <p:cNvPr id="643" name="AutoShape 72">
              <a:extLst>
                <a:ext uri="{FF2B5EF4-FFF2-40B4-BE49-F238E27FC236}">
                  <a16:creationId xmlns:a16="http://schemas.microsoft.com/office/drawing/2014/main" id="{B318F9AD-274C-4486-9FF9-EE1AC94339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434436" y="5519564"/>
              <a:ext cx="150906" cy="236979"/>
            </a:xfrm>
            <a:prstGeom prst="flowChartCollat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4" name="Rectangle 643">
              <a:extLst>
                <a:ext uri="{FF2B5EF4-FFF2-40B4-BE49-F238E27FC236}">
                  <a16:creationId xmlns:a16="http://schemas.microsoft.com/office/drawing/2014/main" id="{03AA41E0-5E6C-4704-A050-39D03748F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666" y="5481655"/>
              <a:ext cx="55296" cy="88831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5" name="Line 90">
              <a:extLst>
                <a:ext uri="{FF2B5EF4-FFF2-40B4-BE49-F238E27FC236}">
                  <a16:creationId xmlns:a16="http://schemas.microsoft.com/office/drawing/2014/main" id="{88615539-44FB-4921-81C4-F52970750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8326" y="5573699"/>
              <a:ext cx="0" cy="52441"/>
            </a:xfrm>
            <a:prstGeom prst="lin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36631226-A28E-426F-AC64-EA4DFA4DFC0D}"/>
              </a:ext>
            </a:extLst>
          </p:cNvPr>
          <p:cNvGrpSpPr/>
          <p:nvPr/>
        </p:nvGrpSpPr>
        <p:grpSpPr>
          <a:xfrm rot="5400000">
            <a:off x="8933703" y="2582023"/>
            <a:ext cx="76201" cy="74706"/>
            <a:chOff x="7391399" y="5481655"/>
            <a:chExt cx="236979" cy="231852"/>
          </a:xfrm>
        </p:grpSpPr>
        <p:sp>
          <p:nvSpPr>
            <p:cNvPr id="647" name="AutoShape 72">
              <a:extLst>
                <a:ext uri="{FF2B5EF4-FFF2-40B4-BE49-F238E27FC236}">
                  <a16:creationId xmlns:a16="http://schemas.microsoft.com/office/drawing/2014/main" id="{A49E9216-DE0D-4530-81BF-CEC3A36280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434436" y="5519564"/>
              <a:ext cx="150906" cy="236979"/>
            </a:xfrm>
            <a:prstGeom prst="flowChartCollat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8" name="Rectangle 647">
              <a:extLst>
                <a:ext uri="{FF2B5EF4-FFF2-40B4-BE49-F238E27FC236}">
                  <a16:creationId xmlns:a16="http://schemas.microsoft.com/office/drawing/2014/main" id="{1C25554F-38B4-4A3B-87FF-472AAFEE9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666" y="5481655"/>
              <a:ext cx="55296" cy="88831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9" name="Line 90">
              <a:extLst>
                <a:ext uri="{FF2B5EF4-FFF2-40B4-BE49-F238E27FC236}">
                  <a16:creationId xmlns:a16="http://schemas.microsoft.com/office/drawing/2014/main" id="{4DEBB2CC-126A-4912-9244-14DA16C2D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8326" y="5573699"/>
              <a:ext cx="0" cy="52441"/>
            </a:xfrm>
            <a:prstGeom prst="lin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BBBC6AA1-2BB5-436F-B99A-82888B28885C}"/>
              </a:ext>
            </a:extLst>
          </p:cNvPr>
          <p:cNvGrpSpPr/>
          <p:nvPr/>
        </p:nvGrpSpPr>
        <p:grpSpPr>
          <a:xfrm rot="5400000">
            <a:off x="8933703" y="2924923"/>
            <a:ext cx="76201" cy="74706"/>
            <a:chOff x="7391399" y="5481655"/>
            <a:chExt cx="236979" cy="231852"/>
          </a:xfrm>
        </p:grpSpPr>
        <p:sp>
          <p:nvSpPr>
            <p:cNvPr id="651" name="AutoShape 72">
              <a:extLst>
                <a:ext uri="{FF2B5EF4-FFF2-40B4-BE49-F238E27FC236}">
                  <a16:creationId xmlns:a16="http://schemas.microsoft.com/office/drawing/2014/main" id="{ECDD7F4B-CC45-4D53-B666-9F2175B4E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434436" y="5519564"/>
              <a:ext cx="150906" cy="236979"/>
            </a:xfrm>
            <a:prstGeom prst="flowChartCollat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2" name="Rectangle 651">
              <a:extLst>
                <a:ext uri="{FF2B5EF4-FFF2-40B4-BE49-F238E27FC236}">
                  <a16:creationId xmlns:a16="http://schemas.microsoft.com/office/drawing/2014/main" id="{6046410D-D23C-46EC-A766-156312607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666" y="5481655"/>
              <a:ext cx="55296" cy="88831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ct val="0"/>
                </a:spcAft>
                <a:defRPr/>
              </a:pPr>
              <a:endParaRPr lang="en-US" alt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3" name="Line 90">
              <a:extLst>
                <a:ext uri="{FF2B5EF4-FFF2-40B4-BE49-F238E27FC236}">
                  <a16:creationId xmlns:a16="http://schemas.microsoft.com/office/drawing/2014/main" id="{542010F1-DC0C-4497-A440-98C448AF4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8326" y="5573699"/>
              <a:ext cx="0" cy="52441"/>
            </a:xfrm>
            <a:prstGeom prst="lin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4" name="AutoShape 32">
            <a:extLst>
              <a:ext uri="{FF2B5EF4-FFF2-40B4-BE49-F238E27FC236}">
                <a16:creationId xmlns:a16="http://schemas.microsoft.com/office/drawing/2014/main" id="{BDCF8CAE-9390-4303-B1D1-AD3CAA6B93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7978" y="2879555"/>
            <a:ext cx="102602" cy="182678"/>
          </a:xfrm>
          <a:prstGeom prst="flowChartCollate">
            <a:avLst/>
          </a:prstGeom>
          <a:solidFill>
            <a:srgbClr val="C0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655" name="Rectangle 654">
            <a:extLst>
              <a:ext uri="{FF2B5EF4-FFF2-40B4-BE49-F238E27FC236}">
                <a16:creationId xmlns:a16="http://schemas.microsoft.com/office/drawing/2014/main" id="{014730D1-75C3-4FAF-9D7A-F99D264524D3}"/>
              </a:ext>
            </a:extLst>
          </p:cNvPr>
          <p:cNvSpPr/>
          <p:nvPr/>
        </p:nvSpPr>
        <p:spPr>
          <a:xfrm rot="16200000">
            <a:off x="8243927" y="2920595"/>
            <a:ext cx="59313" cy="1044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6" name="Straight Connector 655">
            <a:extLst>
              <a:ext uri="{FF2B5EF4-FFF2-40B4-BE49-F238E27FC236}">
                <a16:creationId xmlns:a16="http://schemas.microsoft.com/office/drawing/2014/main" id="{42FC2D3C-0140-47C0-8459-EA61B9C0BF9B}"/>
              </a:ext>
            </a:extLst>
          </p:cNvPr>
          <p:cNvCxnSpPr>
            <a:cxnSpLocks/>
          </p:cNvCxnSpPr>
          <p:nvPr/>
        </p:nvCxnSpPr>
        <p:spPr>
          <a:xfrm rot="16200000" flipV="1">
            <a:off x="8369152" y="2899891"/>
            <a:ext cx="0" cy="14592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>
            <a:extLst>
              <a:ext uri="{FF2B5EF4-FFF2-40B4-BE49-F238E27FC236}">
                <a16:creationId xmlns:a16="http://schemas.microsoft.com/office/drawing/2014/main" id="{41965535-A6B7-4CDF-B907-D8036AE2C5D5}"/>
              </a:ext>
            </a:extLst>
          </p:cNvPr>
          <p:cNvCxnSpPr>
            <a:cxnSpLocks/>
          </p:cNvCxnSpPr>
          <p:nvPr/>
        </p:nvCxnSpPr>
        <p:spPr>
          <a:xfrm rot="16200000">
            <a:off x="8262975" y="2972839"/>
            <a:ext cx="59313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Straight Connector 657">
            <a:extLst>
              <a:ext uri="{FF2B5EF4-FFF2-40B4-BE49-F238E27FC236}">
                <a16:creationId xmlns:a16="http://schemas.microsoft.com/office/drawing/2014/main" id="{C8E5418F-3B28-4E0A-AC10-0EADECEC80C8}"/>
              </a:ext>
            </a:extLst>
          </p:cNvPr>
          <p:cNvCxnSpPr>
            <a:cxnSpLocks/>
          </p:cNvCxnSpPr>
          <p:nvPr/>
        </p:nvCxnSpPr>
        <p:spPr>
          <a:xfrm flipV="1">
            <a:off x="8515350" y="2314576"/>
            <a:ext cx="0" cy="485775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Straight Connector 658">
            <a:extLst>
              <a:ext uri="{FF2B5EF4-FFF2-40B4-BE49-F238E27FC236}">
                <a16:creationId xmlns:a16="http://schemas.microsoft.com/office/drawing/2014/main" id="{3EB1DD64-59A4-4E10-8C0B-2E90EC427AEF}"/>
              </a:ext>
            </a:extLst>
          </p:cNvPr>
          <p:cNvCxnSpPr/>
          <p:nvPr/>
        </p:nvCxnSpPr>
        <p:spPr>
          <a:xfrm>
            <a:off x="7400926" y="2314575"/>
            <a:ext cx="1114425" cy="0"/>
          </a:xfrm>
          <a:prstGeom prst="line">
            <a:avLst/>
          </a:prstGeom>
          <a:ln w="254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183C78D-F61F-464D-A75D-04BA8D306F47}"/>
              </a:ext>
            </a:extLst>
          </p:cNvPr>
          <p:cNvCxnSpPr>
            <a:cxnSpLocks/>
          </p:cNvCxnSpPr>
          <p:nvPr/>
        </p:nvCxnSpPr>
        <p:spPr>
          <a:xfrm>
            <a:off x="9729789" y="2940615"/>
            <a:ext cx="376237" cy="0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E7D4823E-9842-438E-8411-7FECC35DB186}"/>
              </a:ext>
            </a:extLst>
          </p:cNvPr>
          <p:cNvCxnSpPr>
            <a:cxnSpLocks/>
          </p:cNvCxnSpPr>
          <p:nvPr/>
        </p:nvCxnSpPr>
        <p:spPr>
          <a:xfrm>
            <a:off x="9729788" y="2524125"/>
            <a:ext cx="0" cy="414338"/>
          </a:xfrm>
          <a:prstGeom prst="line">
            <a:avLst/>
          </a:prstGeom>
          <a:ln w="9525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Connector: Elbow 661">
            <a:extLst>
              <a:ext uri="{FF2B5EF4-FFF2-40B4-BE49-F238E27FC236}">
                <a16:creationId xmlns:a16="http://schemas.microsoft.com/office/drawing/2014/main" id="{12C38941-2F1E-4416-8187-DAAB117D0F8A}"/>
              </a:ext>
            </a:extLst>
          </p:cNvPr>
          <p:cNvCxnSpPr>
            <a:stCxn id="629" idx="4"/>
          </p:cNvCxnSpPr>
          <p:nvPr/>
        </p:nvCxnSpPr>
        <p:spPr>
          <a:xfrm rot="16200000" flipH="1">
            <a:off x="9785582" y="2253686"/>
            <a:ext cx="205589" cy="254326"/>
          </a:xfrm>
          <a:prstGeom prst="bentConnector2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Arrow Connector 662">
            <a:extLst>
              <a:ext uri="{FF2B5EF4-FFF2-40B4-BE49-F238E27FC236}">
                <a16:creationId xmlns:a16="http://schemas.microsoft.com/office/drawing/2014/main" id="{122AB845-8CBE-4004-A7E6-F6E09E638928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2714627"/>
            <a:ext cx="1504950" cy="121919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Arrow Connector 663">
            <a:extLst>
              <a:ext uri="{FF2B5EF4-FFF2-40B4-BE49-F238E27FC236}">
                <a16:creationId xmlns:a16="http://schemas.microsoft.com/office/drawing/2014/main" id="{D6D33FEA-DE03-46EC-97D6-33EBF1AF0A54}"/>
              </a:ext>
            </a:extLst>
          </p:cNvPr>
          <p:cNvCxnSpPr>
            <a:cxnSpLocks/>
          </p:cNvCxnSpPr>
          <p:nvPr/>
        </p:nvCxnSpPr>
        <p:spPr>
          <a:xfrm flipH="1" flipV="1">
            <a:off x="4914900" y="2647952"/>
            <a:ext cx="304800" cy="127634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3FE75291-F2AE-4F2C-99D9-5106E49195D1}"/>
              </a:ext>
            </a:extLst>
          </p:cNvPr>
          <p:cNvGrpSpPr/>
          <p:nvPr/>
        </p:nvGrpSpPr>
        <p:grpSpPr>
          <a:xfrm>
            <a:off x="6927641" y="5175885"/>
            <a:ext cx="2286845" cy="1447800"/>
            <a:chOff x="2828080" y="5303520"/>
            <a:chExt cx="2344258" cy="1554480"/>
          </a:xfrm>
        </p:grpSpPr>
        <p:cxnSp>
          <p:nvCxnSpPr>
            <p:cNvPr id="666" name="Straight Connector 665">
              <a:extLst>
                <a:ext uri="{FF2B5EF4-FFF2-40B4-BE49-F238E27FC236}">
                  <a16:creationId xmlns:a16="http://schemas.microsoft.com/office/drawing/2014/main" id="{00A0097B-7B06-4F79-9CF8-5705907B39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8080" y="6468456"/>
              <a:ext cx="484169" cy="315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797634F7-CA94-49B5-9DBC-F83A239FBDA9}"/>
                </a:ext>
              </a:extLst>
            </p:cNvPr>
            <p:cNvGrpSpPr/>
            <p:nvPr/>
          </p:nvGrpSpPr>
          <p:grpSpPr>
            <a:xfrm>
              <a:off x="2949359" y="6363937"/>
              <a:ext cx="137346" cy="159467"/>
              <a:chOff x="1167037" y="4798071"/>
              <a:chExt cx="108123" cy="118410"/>
            </a:xfrm>
          </p:grpSpPr>
          <p:sp>
            <p:nvSpPr>
              <p:cNvPr id="711" name="AutoShape 72">
                <a:extLst>
                  <a:ext uri="{FF2B5EF4-FFF2-40B4-BE49-F238E27FC236}">
                    <a16:creationId xmlns:a16="http://schemas.microsoft.com/office/drawing/2014/main" id="{61108B6C-7CC5-4CA5-BF76-E6DDB9E196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1182563" y="4823884"/>
                <a:ext cx="77071" cy="108123"/>
              </a:xfrm>
              <a:prstGeom prst="flowChartCollate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ct val="0"/>
                  </a:spcAft>
                  <a:defRPr/>
                </a:pPr>
                <a:endParaRPr lang="en-US" alt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2" name="Rectangle 711">
                <a:extLst>
                  <a:ext uri="{FF2B5EF4-FFF2-40B4-BE49-F238E27FC236}">
                    <a16:creationId xmlns:a16="http://schemas.microsoft.com/office/drawing/2014/main" id="{4B7D8F92-FC26-4298-8B8C-FE4B16184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2784" y="4798071"/>
                <a:ext cx="25229" cy="45368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ct val="0"/>
                  </a:spcAft>
                  <a:defRPr/>
                </a:pPr>
                <a:endParaRPr lang="en-US" alt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3" name="Line 90">
                <a:extLst>
                  <a:ext uri="{FF2B5EF4-FFF2-40B4-BE49-F238E27FC236}">
                    <a16:creationId xmlns:a16="http://schemas.microsoft.com/office/drawing/2014/main" id="{85016EE9-98CB-4C58-A12E-5C66FCD1C6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4948" y="4845079"/>
                <a:ext cx="0" cy="26783"/>
              </a:xfrm>
              <a:prstGeom prst="line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68" name="Straight Connector 667">
              <a:extLst>
                <a:ext uri="{FF2B5EF4-FFF2-40B4-BE49-F238E27FC236}">
                  <a16:creationId xmlns:a16="http://schemas.microsoft.com/office/drawing/2014/main" id="{B7567266-269A-4B31-99DA-9A468C69A7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7885" y="6854795"/>
              <a:ext cx="1394453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Straight Connector 668">
              <a:extLst>
                <a:ext uri="{FF2B5EF4-FFF2-40B4-BE49-F238E27FC236}">
                  <a16:creationId xmlns:a16="http://schemas.microsoft.com/office/drawing/2014/main" id="{B55829B6-2948-45F5-8E73-3AD1B553FA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3006" y="6627103"/>
              <a:ext cx="0" cy="230897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traight Connector 669">
              <a:extLst>
                <a:ext uri="{FF2B5EF4-FFF2-40B4-BE49-F238E27FC236}">
                  <a16:creationId xmlns:a16="http://schemas.microsoft.com/office/drawing/2014/main" id="{C0529A3E-C94F-45C8-87B0-E21B2CDB7F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3574" y="6482793"/>
              <a:ext cx="116154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F4DB2147-5101-4940-B8C0-C7BA1349AB46}"/>
                </a:ext>
              </a:extLst>
            </p:cNvPr>
            <p:cNvGrpSpPr/>
            <p:nvPr/>
          </p:nvGrpSpPr>
          <p:grpSpPr>
            <a:xfrm>
              <a:off x="3225570" y="5303520"/>
              <a:ext cx="1764380" cy="1322281"/>
              <a:chOff x="1384477" y="4010671"/>
              <a:chExt cx="1388970" cy="981843"/>
            </a:xfrm>
          </p:grpSpPr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id="{B2DD90EF-3D62-470E-BF6B-338D771217B6}"/>
                  </a:ext>
                </a:extLst>
              </p:cNvPr>
              <p:cNvSpPr/>
              <p:nvPr/>
            </p:nvSpPr>
            <p:spPr>
              <a:xfrm>
                <a:off x="1696241" y="4852654"/>
                <a:ext cx="279267" cy="1398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1400">
                  <a:solidFill>
                    <a:prstClr val="white"/>
                  </a:solidFill>
                  <a:latin typeface="Verdana"/>
                </a:endParaRPr>
              </a:p>
            </p:txBody>
          </p: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C284D553-C916-4006-A18D-A46D4705FD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96822" y="4858153"/>
                <a:ext cx="274488" cy="1343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26B0B39C-B014-4FE1-930C-7877C9C7AA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17116" y="4197176"/>
                <a:ext cx="1211" cy="655479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>
                <a:extLst>
                  <a:ext uri="{FF2B5EF4-FFF2-40B4-BE49-F238E27FC236}">
                    <a16:creationId xmlns:a16="http://schemas.microsoft.com/office/drawing/2014/main" id="{F9AC1FA1-B390-47AD-9E99-C0C711AF19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15002" y="4876020"/>
                <a:ext cx="80494" cy="1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7" name="AutoShape 6">
                <a:extLst>
                  <a:ext uri="{FF2B5EF4-FFF2-40B4-BE49-F238E27FC236}">
                    <a16:creationId xmlns:a16="http://schemas.microsoft.com/office/drawing/2014/main" id="{13ADF9B4-8914-4B94-9B2C-CBF75C0FF8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1488586" y="4791100"/>
                <a:ext cx="115130" cy="173835"/>
              </a:xfrm>
              <a:prstGeom prst="flowChartCollate">
                <a:avLst/>
              </a:prstGeom>
              <a:solidFill>
                <a:srgbClr val="00206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solidFill>
                    <a:prstClr val="black"/>
                  </a:solidFill>
                  <a:latin typeface="Verdana"/>
                </a:endParaRPr>
              </a:p>
            </p:txBody>
          </p:sp>
          <p:sp>
            <p:nvSpPr>
              <p:cNvPr id="678" name="Line 166">
                <a:extLst>
                  <a:ext uri="{FF2B5EF4-FFF2-40B4-BE49-F238E27FC236}">
                    <a16:creationId xmlns:a16="http://schemas.microsoft.com/office/drawing/2014/main" id="{520A27B9-2519-4CA9-BD83-91B9BCC62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4623" y="4733498"/>
                <a:ext cx="803" cy="144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a-DK" sz="1400">
                  <a:solidFill>
                    <a:prstClr val="black"/>
                  </a:solidFill>
                  <a:latin typeface="Verdana"/>
                </a:endParaRPr>
              </a:p>
            </p:txBody>
          </p:sp>
          <p:sp>
            <p:nvSpPr>
              <p:cNvPr id="679" name="Oval 1">
                <a:extLst>
                  <a:ext uri="{FF2B5EF4-FFF2-40B4-BE49-F238E27FC236}">
                    <a16:creationId xmlns:a16="http://schemas.microsoft.com/office/drawing/2014/main" id="{4BB871CE-57EE-4694-A545-F41067282BE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84477" y="4443519"/>
                <a:ext cx="293087" cy="293900"/>
              </a:xfrm>
              <a:prstGeom prst="ellips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10800" rIns="0"/>
              <a:lstStyle>
                <a:lvl1pPr algn="l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1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1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1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1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sz="1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None/>
                  <a:defRPr/>
                </a:pPr>
                <a:r>
                  <a:rPr lang="da-DK" altLang="en-US" sz="1400" dirty="0">
                    <a:solidFill>
                      <a:prstClr val="black"/>
                    </a:solidFill>
                  </a:rPr>
                  <a:t>TC</a:t>
                </a:r>
                <a:endParaRPr lang="en-US" altLang="en-US" sz="1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80" name="Elbow Connector 7">
                <a:extLst>
                  <a:ext uri="{FF2B5EF4-FFF2-40B4-BE49-F238E27FC236}">
                    <a16:creationId xmlns:a16="http://schemas.microsoft.com/office/drawing/2014/main" id="{4509A7F7-F988-4ED0-A9AE-0A39F0286EE8}"/>
                  </a:ext>
                </a:extLst>
              </p:cNvPr>
              <p:cNvCxnSpPr>
                <a:cxnSpLocks noChangeShapeType="1"/>
                <a:stCxn id="679" idx="0"/>
              </p:cNvCxnSpPr>
              <p:nvPr/>
            </p:nvCxnSpPr>
            <p:spPr bwMode="auto">
              <a:xfrm rot="16200000" flipH="1">
                <a:off x="1629484" y="4345055"/>
                <a:ext cx="191745" cy="388673"/>
              </a:xfrm>
              <a:prstGeom prst="bentConnector4">
                <a:avLst>
                  <a:gd name="adj1" fmla="val -95049"/>
                  <a:gd name="adj2" fmla="val 68852"/>
                </a:avLst>
              </a:prstGeom>
              <a:noFill/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81" name="Freeform 8">
                <a:extLst>
                  <a:ext uri="{FF2B5EF4-FFF2-40B4-BE49-F238E27FC236}">
                    <a16:creationId xmlns:a16="http://schemas.microsoft.com/office/drawing/2014/main" id="{EC46C3BC-66CA-48D9-BC4D-49B3D72BEEE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5400000" flipH="1">
                <a:off x="1859113" y="4335299"/>
                <a:ext cx="369267" cy="152385"/>
              </a:xfrm>
              <a:custGeom>
                <a:avLst/>
                <a:gdLst/>
                <a:ahLst/>
                <a:cxnLst>
                  <a:cxn ang="0">
                    <a:pos x="167" y="0"/>
                  </a:cxn>
                  <a:cxn ang="0">
                    <a:pos x="18" y="357"/>
                  </a:cxn>
                  <a:cxn ang="0">
                    <a:pos x="167" y="605"/>
                  </a:cxn>
                  <a:cxn ang="0">
                    <a:pos x="1315" y="605"/>
                  </a:cxn>
                  <a:cxn ang="0">
                    <a:pos x="1464" y="247"/>
                  </a:cxn>
                  <a:cxn ang="0">
                    <a:pos x="1315" y="0"/>
                  </a:cxn>
                  <a:cxn ang="0">
                    <a:pos x="1315" y="0"/>
                  </a:cxn>
                  <a:cxn ang="0">
                    <a:pos x="167" y="0"/>
                  </a:cxn>
                </a:cxnLst>
                <a:rect l="0" t="0" r="r" b="b"/>
                <a:pathLst>
                  <a:path w="1482" h="605">
                    <a:moveTo>
                      <a:pt x="167" y="0"/>
                    </a:moveTo>
                    <a:cubicBezTo>
                      <a:pt x="66" y="30"/>
                      <a:pt x="0" y="190"/>
                      <a:pt x="18" y="357"/>
                    </a:cubicBezTo>
                    <a:cubicBezTo>
                      <a:pt x="32" y="483"/>
                      <a:pt x="91" y="582"/>
                      <a:pt x="167" y="605"/>
                    </a:cubicBezTo>
                    <a:lnTo>
                      <a:pt x="1315" y="605"/>
                    </a:lnTo>
                    <a:cubicBezTo>
                      <a:pt x="1416" y="574"/>
                      <a:pt x="1482" y="414"/>
                      <a:pt x="1464" y="247"/>
                    </a:cubicBezTo>
                    <a:cubicBezTo>
                      <a:pt x="1450" y="121"/>
                      <a:pt x="1391" y="23"/>
                      <a:pt x="1315" y="0"/>
                    </a:cubicBezTo>
                    <a:lnTo>
                      <a:pt x="1315" y="0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1280160">
                  <a:defRPr/>
                </a:pPr>
                <a:endParaRPr lang="nl-NL" sz="1400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682" name="Flowchart: Delay 681">
                <a:extLst>
                  <a:ext uri="{FF2B5EF4-FFF2-40B4-BE49-F238E27FC236}">
                    <a16:creationId xmlns:a16="http://schemas.microsoft.com/office/drawing/2014/main" id="{56651812-F80B-42B2-B309-FD1450883993}"/>
                  </a:ext>
                </a:extLst>
              </p:cNvPr>
              <p:cNvSpPr/>
              <p:nvPr/>
            </p:nvSpPr>
            <p:spPr>
              <a:xfrm rot="5400000">
                <a:off x="2007241" y="4482312"/>
                <a:ext cx="73109" cy="141578"/>
              </a:xfrm>
              <a:prstGeom prst="flowChartDelay">
                <a:avLst/>
              </a:prstGeom>
              <a:solidFill>
                <a:srgbClr val="FFC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1400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id="{006F665E-F379-4FBC-8DBA-7C5B2C9CCF40}"/>
                  </a:ext>
                </a:extLst>
              </p:cNvPr>
              <p:cNvSpPr/>
              <p:nvPr/>
            </p:nvSpPr>
            <p:spPr>
              <a:xfrm>
                <a:off x="1972133" y="4406655"/>
                <a:ext cx="143539" cy="128470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1400" dirty="0" err="1">
                  <a:solidFill>
                    <a:prstClr val="white"/>
                  </a:solidFill>
                  <a:latin typeface="Verdana"/>
                </a:endParaRPr>
              </a:p>
            </p:txBody>
          </p:sp>
          <p:sp>
            <p:nvSpPr>
              <p:cNvPr id="684" name="TextBox 683">
                <a:extLst>
                  <a:ext uri="{FF2B5EF4-FFF2-40B4-BE49-F238E27FC236}">
                    <a16:creationId xmlns:a16="http://schemas.microsoft.com/office/drawing/2014/main" id="{57B0686C-E882-447B-B030-2F173EFEDAAA}"/>
                  </a:ext>
                </a:extLst>
              </p:cNvPr>
              <p:cNvSpPr txBox="1"/>
              <p:nvPr/>
            </p:nvSpPr>
            <p:spPr>
              <a:xfrm flipH="1">
                <a:off x="1909763" y="4391020"/>
                <a:ext cx="262862" cy="171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nl-NL" sz="800" b="1" dirty="0">
                    <a:solidFill>
                      <a:prstClr val="black"/>
                    </a:solidFill>
                    <a:latin typeface="Verdana"/>
                  </a:rPr>
                  <a:t>oil</a:t>
                </a:r>
                <a:endParaRPr lang="en-US" sz="800" b="1" dirty="0">
                  <a:solidFill>
                    <a:prstClr val="black"/>
                  </a:solidFill>
                  <a:latin typeface="Verdana"/>
                </a:endParaRPr>
              </a:p>
            </p:txBody>
          </p: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14AF6C95-973C-4CAF-9CDE-C169B36A3A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41243" y="4595843"/>
                <a:ext cx="0" cy="128557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EAA7E973-CA87-4FD0-8B4E-3FA3236413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6205" y="4717185"/>
                <a:ext cx="703702" cy="0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0CB82C86-7515-4D62-B83A-F8EA2F72CE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99168" y="4508000"/>
                <a:ext cx="689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48AE7212-1E58-4812-9B75-903D6BAC3A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96483" y="4541773"/>
                <a:ext cx="687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>
                <a:extLst>
                  <a:ext uri="{FF2B5EF4-FFF2-40B4-BE49-F238E27FC236}">
                    <a16:creationId xmlns:a16="http://schemas.microsoft.com/office/drawing/2014/main" id="{9E6A0C87-2797-4A81-8D23-C6B10F1D540A}"/>
                  </a:ext>
                </a:extLst>
              </p:cNvPr>
              <p:cNvCxnSpPr/>
              <p:nvPr/>
            </p:nvCxnSpPr>
            <p:spPr>
              <a:xfrm>
                <a:off x="2094821" y="4507003"/>
                <a:ext cx="33105" cy="186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>
                <a:extLst>
                  <a:ext uri="{FF2B5EF4-FFF2-40B4-BE49-F238E27FC236}">
                    <a16:creationId xmlns:a16="http://schemas.microsoft.com/office/drawing/2014/main" id="{2F87B903-835E-40B0-948F-C4D6BF7283BF}"/>
                  </a:ext>
                </a:extLst>
              </p:cNvPr>
              <p:cNvCxnSpPr/>
              <p:nvPr/>
            </p:nvCxnSpPr>
            <p:spPr>
              <a:xfrm flipV="1">
                <a:off x="2097416" y="4527318"/>
                <a:ext cx="31896" cy="128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3" name="AutoShape 32">
                <a:extLst>
                  <a:ext uri="{FF2B5EF4-FFF2-40B4-BE49-F238E27FC236}">
                    <a16:creationId xmlns:a16="http://schemas.microsoft.com/office/drawing/2014/main" id="{80352876-A2A5-4DE1-A3C4-EE258B5461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>
                <a:off x="1886199" y="4715842"/>
                <a:ext cx="56279" cy="107265"/>
              </a:xfrm>
              <a:prstGeom prst="flowChartCollate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endParaRPr lang="en-US" altLang="en-US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Oval 693">
                <a:extLst>
                  <a:ext uri="{FF2B5EF4-FFF2-40B4-BE49-F238E27FC236}">
                    <a16:creationId xmlns:a16="http://schemas.microsoft.com/office/drawing/2014/main" id="{4CC06AB3-DAD8-43F5-8918-EFD2B2F23233}"/>
                  </a:ext>
                </a:extLst>
              </p:cNvPr>
              <p:cNvSpPr/>
              <p:nvPr/>
            </p:nvSpPr>
            <p:spPr>
              <a:xfrm>
                <a:off x="1883592" y="4809930"/>
                <a:ext cx="20860" cy="23349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1400">
                  <a:solidFill>
                    <a:prstClr val="white"/>
                  </a:solidFill>
                  <a:latin typeface="Verdana"/>
                </a:endParaRPr>
              </a:p>
            </p:txBody>
          </p:sp>
          <p:cxnSp>
            <p:nvCxnSpPr>
              <p:cNvPr id="695" name="Straight Connector 694">
                <a:extLst>
                  <a:ext uri="{FF2B5EF4-FFF2-40B4-BE49-F238E27FC236}">
                    <a16:creationId xmlns:a16="http://schemas.microsoft.com/office/drawing/2014/main" id="{640E63CC-8E5A-4224-AEE4-D80DA21656D4}"/>
                  </a:ext>
                </a:extLst>
              </p:cNvPr>
              <p:cNvCxnSpPr/>
              <p:nvPr/>
            </p:nvCxnSpPr>
            <p:spPr>
              <a:xfrm>
                <a:off x="1999875" y="4194183"/>
                <a:ext cx="0" cy="81732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6" name="Line 23">
                <a:extLst>
                  <a:ext uri="{FF2B5EF4-FFF2-40B4-BE49-F238E27FC236}">
                    <a16:creationId xmlns:a16="http://schemas.microsoft.com/office/drawing/2014/main" id="{0A9F06CE-9CC5-4DCE-9CE9-3DE1824C2F9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>
                <a:off x="1900516" y="4297543"/>
                <a:ext cx="32350" cy="0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97" name="Straight Connector 696">
                <a:extLst>
                  <a:ext uri="{FF2B5EF4-FFF2-40B4-BE49-F238E27FC236}">
                    <a16:creationId xmlns:a16="http://schemas.microsoft.com/office/drawing/2014/main" id="{938FC50C-CDBE-4311-B318-C97B6E82C2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1372" y="4198443"/>
                <a:ext cx="88502" cy="0"/>
              </a:xfrm>
              <a:prstGeom prst="line">
                <a:avLst/>
              </a:prstGeom>
              <a:ln w="127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Straight Connector 697">
                <a:extLst>
                  <a:ext uri="{FF2B5EF4-FFF2-40B4-BE49-F238E27FC236}">
                    <a16:creationId xmlns:a16="http://schemas.microsoft.com/office/drawing/2014/main" id="{BD56BACA-5E08-4F81-9DC5-53B866DD17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13342" y="4285525"/>
                <a:ext cx="660105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9" name="TextBox 698">
                <a:extLst>
                  <a:ext uri="{FF2B5EF4-FFF2-40B4-BE49-F238E27FC236}">
                    <a16:creationId xmlns:a16="http://schemas.microsoft.com/office/drawing/2014/main" id="{A1AB6EA1-26AC-48B6-B51E-196F6F5342E2}"/>
                  </a:ext>
                </a:extLst>
              </p:cNvPr>
              <p:cNvSpPr txBox="1"/>
              <p:nvPr/>
            </p:nvSpPr>
            <p:spPr>
              <a:xfrm>
                <a:off x="1929656" y="4210312"/>
                <a:ext cx="197341" cy="245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nl-NL" sz="1400" dirty="0">
                    <a:solidFill>
                      <a:prstClr val="black"/>
                    </a:solidFill>
                    <a:latin typeface="Verdana"/>
                  </a:rPr>
                  <a:t>P</a:t>
                </a:r>
                <a:endParaRPr lang="en-US" sz="1400" dirty="0">
                  <a:solidFill>
                    <a:prstClr val="black"/>
                  </a:solidFill>
                  <a:latin typeface="Verdana"/>
                </a:endParaRPr>
              </a:p>
            </p:txBody>
          </p:sp>
          <p:sp>
            <p:nvSpPr>
              <p:cNvPr id="700" name="Line 23">
                <a:extLst>
                  <a:ext uri="{FF2B5EF4-FFF2-40B4-BE49-F238E27FC236}">
                    <a16:creationId xmlns:a16="http://schemas.microsoft.com/office/drawing/2014/main" id="{558994E4-2EFF-464C-A8E6-D581A043757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560081" y="4715375"/>
                <a:ext cx="48580" cy="0"/>
              </a:xfrm>
              <a:prstGeom prst="line">
                <a:avLst/>
              </a:prstGeom>
              <a:noFill/>
              <a:ln w="50800">
                <a:solidFill>
                  <a:srgbClr val="FFC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01" name="Straight Connector 700">
                <a:extLst>
                  <a:ext uri="{FF2B5EF4-FFF2-40B4-BE49-F238E27FC236}">
                    <a16:creationId xmlns:a16="http://schemas.microsoft.com/office/drawing/2014/main" id="{7EC14E1C-B08F-4E4D-91C8-0CBA3A50B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52145" y="4086220"/>
                <a:ext cx="691055" cy="0"/>
              </a:xfrm>
              <a:prstGeom prst="line">
                <a:avLst/>
              </a:prstGeom>
              <a:ln w="158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>
                <a:extLst>
                  <a:ext uri="{FF2B5EF4-FFF2-40B4-BE49-F238E27FC236}">
                    <a16:creationId xmlns:a16="http://schemas.microsoft.com/office/drawing/2014/main" id="{0D13FB15-AF7F-43ED-B768-8CE275A35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2145" y="4086220"/>
                <a:ext cx="0" cy="166567"/>
              </a:xfrm>
              <a:prstGeom prst="line">
                <a:avLst/>
              </a:prstGeom>
              <a:ln w="158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4" name="Line 23">
                <a:extLst>
                  <a:ext uri="{FF2B5EF4-FFF2-40B4-BE49-F238E27FC236}">
                    <a16:creationId xmlns:a16="http://schemas.microsoft.com/office/drawing/2014/main" id="{57DE1C64-12BC-4C3F-961E-AA850CA6CDF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240000" flipH="1" flipV="1">
                <a:off x="2468562" y="4288633"/>
                <a:ext cx="23414" cy="1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n-US" sz="14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07" name="Group 706">
                <a:extLst>
                  <a:ext uri="{FF2B5EF4-FFF2-40B4-BE49-F238E27FC236}">
                    <a16:creationId xmlns:a16="http://schemas.microsoft.com/office/drawing/2014/main" id="{40763FEB-194F-4986-B54A-558DA5A2944B}"/>
                  </a:ext>
                </a:extLst>
              </p:cNvPr>
              <p:cNvGrpSpPr/>
              <p:nvPr/>
            </p:nvGrpSpPr>
            <p:grpSpPr>
              <a:xfrm>
                <a:off x="2271937" y="4010671"/>
                <a:ext cx="108123" cy="118410"/>
                <a:chOff x="1167037" y="4798071"/>
                <a:chExt cx="108123" cy="118410"/>
              </a:xfrm>
              <a:solidFill>
                <a:srgbClr val="0070C0"/>
              </a:solidFill>
            </p:grpSpPr>
            <p:sp>
              <p:nvSpPr>
                <p:cNvPr id="708" name="AutoShape 72">
                  <a:extLst>
                    <a:ext uri="{FF2B5EF4-FFF2-40B4-BE49-F238E27FC236}">
                      <a16:creationId xmlns:a16="http://schemas.microsoft.com/office/drawing/2014/main" id="{C4530327-CEC4-400B-BB09-A29F2984E9F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182563" y="4823884"/>
                  <a:ext cx="77071" cy="108123"/>
                </a:xfrm>
                <a:prstGeom prst="flowChartCollate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ct val="0"/>
                    </a:spcAft>
                    <a:defRPr/>
                  </a:pPr>
                  <a:endParaRPr lang="en-US" altLang="en-US" sz="140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2A140C46-35BF-41BC-BB90-D8BF8E37B5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2784" y="4798071"/>
                  <a:ext cx="25229" cy="45368"/>
                </a:xfrm>
                <a:prstGeom prst="rect">
                  <a:avLst/>
                </a:prstGeom>
                <a:grp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Aft>
                      <a:spcPct val="0"/>
                    </a:spcAft>
                    <a:defRPr/>
                  </a:pPr>
                  <a:endParaRPr lang="en-US" altLang="en-US" sz="140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0" name="Line 90">
                  <a:extLst>
                    <a:ext uri="{FF2B5EF4-FFF2-40B4-BE49-F238E27FC236}">
                      <a16:creationId xmlns:a16="http://schemas.microsoft.com/office/drawing/2014/main" id="{7998B1BD-06BB-4C1A-BD62-911462B62E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24948" y="4845079"/>
                  <a:ext cx="0" cy="26783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n-US" sz="140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714" name="Rectangle 713">
            <a:extLst>
              <a:ext uri="{FF2B5EF4-FFF2-40B4-BE49-F238E27FC236}">
                <a16:creationId xmlns:a16="http://schemas.microsoft.com/office/drawing/2014/main" id="{A989A508-0205-4221-8E3A-50A883CC0D49}"/>
              </a:ext>
            </a:extLst>
          </p:cNvPr>
          <p:cNvSpPr/>
          <p:nvPr/>
        </p:nvSpPr>
        <p:spPr>
          <a:xfrm>
            <a:off x="1622034" y="4759013"/>
            <a:ext cx="3441603" cy="198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What to control?</a:t>
            </a:r>
            <a:endParaRPr lang="en-US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Oil rectifier injection control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Oil collection receiver pressure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Oil circuit back to racks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Oil need signal frtom racks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400" dirty="0"/>
              <a:t>Safety</a:t>
            </a:r>
            <a:endParaRPr lang="en-US" sz="1400" dirty="0"/>
          </a:p>
        </p:txBody>
      </p:sp>
      <p:sp>
        <p:nvSpPr>
          <p:cNvPr id="203" name="Title 1">
            <a:extLst>
              <a:ext uri="{FF2B5EF4-FFF2-40B4-BE49-F238E27FC236}">
                <a16:creationId xmlns:a16="http://schemas.microsoft.com/office/drawing/2014/main" id="{BBD18FE6-DB97-4CC2-9620-DC8AF39B67F1}"/>
              </a:ext>
            </a:extLst>
          </p:cNvPr>
          <p:cNvSpPr txBox="1">
            <a:spLocks/>
          </p:cNvSpPr>
          <p:nvPr/>
        </p:nvSpPr>
        <p:spPr>
          <a:xfrm>
            <a:off x="2387934" y="6773"/>
            <a:ext cx="7984644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Verdana"/>
              </a:rPr>
              <a:t>Industrial Pumped System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9A3229B3-0818-49A9-839A-C8E69B567E73}"/>
              </a:ext>
            </a:extLst>
          </p:cNvPr>
          <p:cNvGrpSpPr/>
          <p:nvPr/>
        </p:nvGrpSpPr>
        <p:grpSpPr>
          <a:xfrm>
            <a:off x="1517746" y="3927"/>
            <a:ext cx="870189" cy="433067"/>
            <a:chOff x="0" y="293096"/>
            <a:chExt cx="870189" cy="433067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5E4661B-99CB-48D7-AA25-70B840BCB7B1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DBE671A-1143-480F-9258-1FDDCF259556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0</a:t>
              </a:r>
              <a:r>
                <a:rPr lang="en-US" sz="2800" b="1" kern="0" dirty="0">
                  <a:solidFill>
                    <a:srgbClr val="B10A11"/>
                  </a:solidFill>
                </a:rPr>
                <a:t>6</a:t>
              </a:r>
              <a:r>
                <a:rPr lang="en-US" sz="2800" b="1" kern="0" dirty="0">
                  <a:solidFill>
                    <a:prstClr val="white">
                      <a:lumMod val="85000"/>
                    </a:prstClr>
                  </a:solidFill>
                </a:rPr>
                <a:t>.</a:t>
              </a:r>
            </a:p>
          </p:txBody>
        </p:sp>
      </p:grpSp>
      <p:sp>
        <p:nvSpPr>
          <p:cNvPr id="207" name="Title 1">
            <a:extLst>
              <a:ext uri="{FF2B5EF4-FFF2-40B4-BE49-F238E27FC236}">
                <a16:creationId xmlns:a16="http://schemas.microsoft.com/office/drawing/2014/main" id="{5D75D421-F324-449E-AE40-374CD34426A6}"/>
              </a:ext>
            </a:extLst>
          </p:cNvPr>
          <p:cNvSpPr txBox="1">
            <a:spLocks/>
          </p:cNvSpPr>
          <p:nvPr/>
        </p:nvSpPr>
        <p:spPr>
          <a:xfrm>
            <a:off x="2387934" y="48022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nl-NL" sz="2000" dirty="0">
                <a:solidFill>
                  <a:srgbClr val="B10A11"/>
                </a:solidFill>
                <a:latin typeface="Verdana"/>
              </a:rPr>
              <a:t>2d) Oil rectify – and oil return control</a:t>
            </a:r>
            <a:endParaRPr lang="en-US" sz="1000" baseline="30000" dirty="0">
              <a:solidFill>
                <a:srgbClr val="B10A11"/>
              </a:solidFill>
              <a:latin typeface="Verdana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8007BD6C-E9BE-48B5-B6D1-EB47FAD0B1FF}"/>
              </a:ext>
            </a:extLst>
          </p:cNvPr>
          <p:cNvSpPr txBox="1"/>
          <p:nvPr/>
        </p:nvSpPr>
        <p:spPr>
          <a:xfrm>
            <a:off x="1741708" y="4162915"/>
            <a:ext cx="176420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sz="1400" b="1" dirty="0"/>
              <a:t>How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Oil rectifying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89C91-C402-4927-92AA-5FA4378C29C3}"/>
              </a:ext>
            </a:extLst>
          </p:cNvPr>
          <p:cNvSpPr txBox="1"/>
          <p:nvPr/>
        </p:nvSpPr>
        <p:spPr>
          <a:xfrm>
            <a:off x="5554981" y="6111241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Liquid injection</a:t>
            </a:r>
            <a:endParaRPr lang="en-US" sz="1200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BF40881-EF8E-4835-AC3D-CBD822FC3DD2}"/>
              </a:ext>
            </a:extLst>
          </p:cNvPr>
          <p:cNvSpPr txBox="1"/>
          <p:nvPr/>
        </p:nvSpPr>
        <p:spPr>
          <a:xfrm>
            <a:off x="9234613" y="5120641"/>
            <a:ext cx="722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Receiver</a:t>
            </a:r>
          </a:p>
          <a:p>
            <a:r>
              <a:rPr lang="nl-NL" sz="1200" dirty="0"/>
              <a:t>pressure</a:t>
            </a:r>
            <a:endParaRPr lang="en-US" sz="1200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9CAB44C4-A6D4-4CC8-9F4F-F8FEB5DB8305}"/>
              </a:ext>
            </a:extLst>
          </p:cNvPr>
          <p:cNvSpPr/>
          <p:nvPr/>
        </p:nvSpPr>
        <p:spPr>
          <a:xfrm>
            <a:off x="9098280" y="5204460"/>
            <a:ext cx="106680" cy="3581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8055D64-8249-4284-BAF4-5C90D332F871}"/>
              </a:ext>
            </a:extLst>
          </p:cNvPr>
          <p:cNvSpPr txBox="1"/>
          <p:nvPr/>
        </p:nvSpPr>
        <p:spPr>
          <a:xfrm>
            <a:off x="9219372" y="5722621"/>
            <a:ext cx="57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Oil</a:t>
            </a:r>
          </a:p>
          <a:p>
            <a:r>
              <a:rPr lang="nl-NL" sz="1200" dirty="0"/>
              <a:t>return</a:t>
            </a:r>
            <a:endParaRPr lang="en-US" sz="1200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F8678AD0-8778-4068-A524-9008BEAA3D1C}"/>
              </a:ext>
            </a:extLst>
          </p:cNvPr>
          <p:cNvSpPr/>
          <p:nvPr/>
        </p:nvSpPr>
        <p:spPr>
          <a:xfrm>
            <a:off x="5537201" y="4949372"/>
            <a:ext cx="4935417" cy="179432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2D60F4-B13F-4B3C-8E4E-E13FFE9C586A}"/>
              </a:ext>
            </a:extLst>
          </p:cNvPr>
          <p:cNvSpPr txBox="1"/>
          <p:nvPr/>
        </p:nvSpPr>
        <p:spPr>
          <a:xfrm>
            <a:off x="5546272" y="4983843"/>
            <a:ext cx="1234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Oil rectifier</a:t>
            </a:r>
            <a:endParaRPr lang="en-US" dirty="0"/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D1B320DB-68AE-4323-BF89-9FB4E86873F7}"/>
              </a:ext>
            </a:extLst>
          </p:cNvPr>
          <p:cNvCxnSpPr>
            <a:cxnSpLocks/>
          </p:cNvCxnSpPr>
          <p:nvPr/>
        </p:nvCxnSpPr>
        <p:spPr>
          <a:xfrm flipH="1">
            <a:off x="6564086" y="4414610"/>
            <a:ext cx="433614" cy="0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3D230861-FDE1-4146-9750-A025C62534FB}"/>
              </a:ext>
            </a:extLst>
          </p:cNvPr>
          <p:cNvCxnSpPr>
            <a:cxnSpLocks/>
          </p:cNvCxnSpPr>
          <p:nvPr/>
        </p:nvCxnSpPr>
        <p:spPr>
          <a:xfrm flipH="1">
            <a:off x="3644900" y="3430814"/>
            <a:ext cx="2942772" cy="0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398E362E-6080-4CDE-B7E6-9B1E320E3909}"/>
              </a:ext>
            </a:extLst>
          </p:cNvPr>
          <p:cNvCxnSpPr>
            <a:cxnSpLocks/>
          </p:cNvCxnSpPr>
          <p:nvPr/>
        </p:nvCxnSpPr>
        <p:spPr>
          <a:xfrm flipV="1">
            <a:off x="6574971" y="3429000"/>
            <a:ext cx="0" cy="982436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Line 23">
            <a:extLst>
              <a:ext uri="{FF2B5EF4-FFF2-40B4-BE49-F238E27FC236}">
                <a16:creationId xmlns:a16="http://schemas.microsoft.com/office/drawing/2014/main" id="{B975E272-19EB-4F92-9B37-C3CFD2551A0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727650" y="4415719"/>
            <a:ext cx="106474" cy="0"/>
          </a:xfrm>
          <a:prstGeom prst="line">
            <a:avLst/>
          </a:prstGeom>
          <a:noFill/>
          <a:ln w="50800">
            <a:solidFill>
              <a:srgbClr val="FFC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57397E-7BBE-4777-A724-56B42D6FA9DB}"/>
              </a:ext>
            </a:extLst>
          </p:cNvPr>
          <p:cNvSpPr txBox="1"/>
          <p:nvPr/>
        </p:nvSpPr>
        <p:spPr>
          <a:xfrm>
            <a:off x="5918200" y="2863851"/>
            <a:ext cx="817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System oil</a:t>
            </a:r>
            <a:endParaRPr lang="en-US" sz="1200" dirty="0"/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58FEF05D-A286-4AE6-AC50-79D2E460F093}"/>
              </a:ext>
            </a:extLst>
          </p:cNvPr>
          <p:cNvCxnSpPr>
            <a:cxnSpLocks/>
          </p:cNvCxnSpPr>
          <p:nvPr/>
        </p:nvCxnSpPr>
        <p:spPr>
          <a:xfrm flipH="1" flipV="1">
            <a:off x="3162301" y="3175705"/>
            <a:ext cx="495299" cy="240595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6FB0423E-94A4-4943-9F7B-E210B5662BA0}"/>
              </a:ext>
            </a:extLst>
          </p:cNvPr>
          <p:cNvCxnSpPr>
            <a:cxnSpLocks/>
          </p:cNvCxnSpPr>
          <p:nvPr/>
        </p:nvCxnSpPr>
        <p:spPr>
          <a:xfrm flipH="1" flipV="1">
            <a:off x="4445391" y="3175705"/>
            <a:ext cx="660009" cy="240595"/>
          </a:xfrm>
          <a:prstGeom prst="line">
            <a:avLst/>
          </a:prstGeom>
          <a:ln w="190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859362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040236-4DCA-4823-811B-62DA9BF6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219" y="1"/>
            <a:ext cx="7857885" cy="478971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FAF65C-267E-4AFC-96A9-8665C86A9FE2}"/>
              </a:ext>
            </a:extLst>
          </p:cNvPr>
          <p:cNvSpPr txBox="1"/>
          <p:nvPr/>
        </p:nvSpPr>
        <p:spPr>
          <a:xfrm>
            <a:off x="2599848" y="671026"/>
            <a:ext cx="359279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NH3 (ammonia) is still the most efficient refrigerant for Industrial Systems going forward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0D0449-03A4-4CF7-8C74-C577CA6E9490}"/>
              </a:ext>
            </a:extLst>
          </p:cNvPr>
          <p:cNvSpPr/>
          <p:nvPr/>
        </p:nvSpPr>
        <p:spPr>
          <a:xfrm>
            <a:off x="1935931" y="693599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1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C560A-8F0D-4F94-B748-B85E5533AA74}"/>
              </a:ext>
            </a:extLst>
          </p:cNvPr>
          <p:cNvSpPr/>
          <p:nvPr/>
        </p:nvSpPr>
        <p:spPr>
          <a:xfrm>
            <a:off x="2361856" y="693599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C29CE3-68AC-48FD-ACB0-4DCAD68300C6}"/>
              </a:ext>
            </a:extLst>
          </p:cNvPr>
          <p:cNvSpPr/>
          <p:nvPr/>
        </p:nvSpPr>
        <p:spPr>
          <a:xfrm>
            <a:off x="1943364" y="1558084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2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9BFBCB-345A-458B-B8AA-CE3F51304ABE}"/>
              </a:ext>
            </a:extLst>
          </p:cNvPr>
          <p:cNvSpPr/>
          <p:nvPr/>
        </p:nvSpPr>
        <p:spPr>
          <a:xfrm>
            <a:off x="2369289" y="1558084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9BD541-055F-4236-BA76-5E906E56D0BC}"/>
              </a:ext>
            </a:extLst>
          </p:cNvPr>
          <p:cNvSpPr/>
          <p:nvPr/>
        </p:nvSpPr>
        <p:spPr>
          <a:xfrm>
            <a:off x="1950799" y="2515896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3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A7ECC0-9DE2-4C8E-83A9-E3270C8CB855}"/>
              </a:ext>
            </a:extLst>
          </p:cNvPr>
          <p:cNvSpPr/>
          <p:nvPr/>
        </p:nvSpPr>
        <p:spPr>
          <a:xfrm>
            <a:off x="2376724" y="2515896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B15371-7E7A-42D2-8FEC-BB056AB5F243}"/>
              </a:ext>
            </a:extLst>
          </p:cNvPr>
          <p:cNvSpPr/>
          <p:nvPr/>
        </p:nvSpPr>
        <p:spPr>
          <a:xfrm>
            <a:off x="1973732" y="4325547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D5A903-26D4-41E6-BF74-F96F3FEA4B5A}"/>
              </a:ext>
            </a:extLst>
          </p:cNvPr>
          <p:cNvSpPr/>
          <p:nvPr/>
        </p:nvSpPr>
        <p:spPr>
          <a:xfrm>
            <a:off x="2399657" y="4325547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B012E7-234C-43AF-8D12-C5982DAFEC07}"/>
              </a:ext>
            </a:extLst>
          </p:cNvPr>
          <p:cNvSpPr/>
          <p:nvPr/>
        </p:nvSpPr>
        <p:spPr>
          <a:xfrm>
            <a:off x="1965982" y="3360493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230B20-1F9F-4CC4-B3B9-563BFAEF1810}"/>
              </a:ext>
            </a:extLst>
          </p:cNvPr>
          <p:cNvSpPr/>
          <p:nvPr/>
        </p:nvSpPr>
        <p:spPr>
          <a:xfrm>
            <a:off x="2391907" y="3360493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CE3837-D3E0-43B5-BA44-D6EE126A2858}"/>
              </a:ext>
            </a:extLst>
          </p:cNvPr>
          <p:cNvSpPr/>
          <p:nvPr/>
        </p:nvSpPr>
        <p:spPr>
          <a:xfrm>
            <a:off x="6277472" y="689271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7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093688-C538-468B-A0EC-8E942135551D}"/>
              </a:ext>
            </a:extLst>
          </p:cNvPr>
          <p:cNvSpPr/>
          <p:nvPr/>
        </p:nvSpPr>
        <p:spPr>
          <a:xfrm>
            <a:off x="6703397" y="689271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017CC77-E223-4876-A26F-EF2B79A5458F}"/>
              </a:ext>
            </a:extLst>
          </p:cNvPr>
          <p:cNvSpPr/>
          <p:nvPr/>
        </p:nvSpPr>
        <p:spPr>
          <a:xfrm>
            <a:off x="6278548" y="1568466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8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7AA2DE1-7926-4A09-BF27-3C0EE5E9F892}"/>
              </a:ext>
            </a:extLst>
          </p:cNvPr>
          <p:cNvSpPr/>
          <p:nvPr/>
        </p:nvSpPr>
        <p:spPr>
          <a:xfrm>
            <a:off x="6704473" y="1568466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71E9BF-DA38-48C0-9C06-669A40A9272C}"/>
              </a:ext>
            </a:extLst>
          </p:cNvPr>
          <p:cNvSpPr txBox="1"/>
          <p:nvPr/>
        </p:nvSpPr>
        <p:spPr>
          <a:xfrm>
            <a:off x="7005350" y="1538448"/>
            <a:ext cx="360317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OEMs are investing in solutions to make these systems easier accessible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FBFF8F-8C7F-4CB6-ABF6-0B415033E6B7}"/>
              </a:ext>
            </a:extLst>
          </p:cNvPr>
          <p:cNvSpPr txBox="1"/>
          <p:nvPr/>
        </p:nvSpPr>
        <p:spPr>
          <a:xfrm>
            <a:off x="2568497" y="2492919"/>
            <a:ext cx="316411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NH3/CO2, NH3 low charge or CO2 TC systems are possible options.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B5695-8979-45D3-BB87-460F811508EB}"/>
              </a:ext>
            </a:extLst>
          </p:cNvPr>
          <p:cNvSpPr txBox="1"/>
          <p:nvPr/>
        </p:nvSpPr>
        <p:spPr>
          <a:xfrm>
            <a:off x="2643116" y="4278942"/>
            <a:ext cx="334554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Transparent comparison of energy efficiency of different system types is extremely important!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F3B3D24-B676-4B9E-BB56-1D664110CF38}"/>
              </a:ext>
            </a:extLst>
          </p:cNvPr>
          <p:cNvGrpSpPr/>
          <p:nvPr/>
        </p:nvGrpSpPr>
        <p:grpSpPr>
          <a:xfrm>
            <a:off x="1524001" y="-2847"/>
            <a:ext cx="870189" cy="433067"/>
            <a:chOff x="0" y="293096"/>
            <a:chExt cx="870189" cy="43306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F4FA460-72D3-4A00-8037-1E24155E09D1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 dirty="0" err="1">
                <a:solidFill>
                  <a:prstClr val="white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776528E-7534-4128-9CCE-B760018F642C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0</a:t>
              </a:r>
              <a:r>
                <a:rPr lang="en-US" sz="2800" b="1" kern="0" dirty="0">
                  <a:solidFill>
                    <a:srgbClr val="B10A11"/>
                  </a:solidFill>
                </a:rPr>
                <a:t>9</a:t>
              </a:r>
              <a:r>
                <a:rPr lang="en-US" sz="2800" b="1" kern="0" dirty="0">
                  <a:solidFill>
                    <a:prstClr val="white">
                      <a:lumMod val="85000"/>
                    </a:prstClr>
                  </a:solidFill>
                </a:rPr>
                <a:t>.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14F5036-C9F6-4BE8-8FF7-06FBE4550419}"/>
              </a:ext>
            </a:extLst>
          </p:cNvPr>
          <p:cNvSpPr txBox="1"/>
          <p:nvPr/>
        </p:nvSpPr>
        <p:spPr>
          <a:xfrm>
            <a:off x="2634658" y="3304338"/>
            <a:ext cx="359547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Commercial and Industrial CO2 TC systems are different-both due to different performance, lifetime, reliability and safety expectations!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4EEE71-AFD3-488F-9982-C5B500629DDB}"/>
              </a:ext>
            </a:extLst>
          </p:cNvPr>
          <p:cNvSpPr txBox="1"/>
          <p:nvPr/>
        </p:nvSpPr>
        <p:spPr>
          <a:xfrm>
            <a:off x="6946856" y="679341"/>
            <a:ext cx="365140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The connection of the Industrial pump systems to a </a:t>
            </a:r>
            <a:r>
              <a:rPr lang="en-US" sz="1400" dirty="0" err="1"/>
              <a:t>transcritical</a:t>
            </a:r>
            <a:r>
              <a:rPr lang="en-US" sz="1400" dirty="0"/>
              <a:t> cycle world however demands some industry efforts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5630A4-7A83-4923-8280-689314C2D87C}"/>
              </a:ext>
            </a:extLst>
          </p:cNvPr>
          <p:cNvSpPr txBox="1"/>
          <p:nvPr/>
        </p:nvSpPr>
        <p:spPr>
          <a:xfrm>
            <a:off x="2587082" y="1546304"/>
            <a:ext cx="350891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NH3 charge reduction (at same or better efficiency) remains an obvious goal and offer a significant lower regulatory burden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5591F5-C89C-40BC-AEE7-AA61943EAE09}"/>
              </a:ext>
            </a:extLst>
          </p:cNvPr>
          <p:cNvGrpSpPr/>
          <p:nvPr/>
        </p:nvGrpSpPr>
        <p:grpSpPr>
          <a:xfrm>
            <a:off x="6277472" y="2447661"/>
            <a:ext cx="4063057" cy="1640141"/>
            <a:chOff x="6307579" y="3360237"/>
            <a:chExt cx="4063057" cy="164014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91B229-BB84-457B-A060-BB0AB417AA5C}"/>
                </a:ext>
              </a:extLst>
            </p:cNvPr>
            <p:cNvSpPr txBox="1"/>
            <p:nvPr/>
          </p:nvSpPr>
          <p:spPr>
            <a:xfrm>
              <a:off x="6983937" y="4354047"/>
              <a:ext cx="3309305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400" dirty="0"/>
                <a:t>The viability of CO2 TC Systems in Industrial Refrigeration applications should become more clear in the next few years.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53CE4B1-B162-45AB-A77B-EA577277FDB7}"/>
                </a:ext>
              </a:extLst>
            </p:cNvPr>
            <p:cNvSpPr/>
            <p:nvPr/>
          </p:nvSpPr>
          <p:spPr>
            <a:xfrm>
              <a:off x="6307579" y="3384249"/>
              <a:ext cx="481012" cy="481010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9</a:t>
              </a:r>
              <a:endParaRPr lang="id-ID" sz="1600" b="1" dirty="0" err="1">
                <a:solidFill>
                  <a:schemeClr val="bg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8238814-E2E4-4370-A68D-62AF87738A80}"/>
                </a:ext>
              </a:extLst>
            </p:cNvPr>
            <p:cNvSpPr/>
            <p:nvPr/>
          </p:nvSpPr>
          <p:spPr>
            <a:xfrm>
              <a:off x="6733504" y="3384249"/>
              <a:ext cx="55112" cy="481010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09FB193-EB53-4418-9DFC-D8B390D76456}"/>
                </a:ext>
              </a:extLst>
            </p:cNvPr>
            <p:cNvSpPr/>
            <p:nvPr/>
          </p:nvSpPr>
          <p:spPr>
            <a:xfrm>
              <a:off x="6315190" y="4392637"/>
              <a:ext cx="481012" cy="481010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10</a:t>
              </a:r>
              <a:endParaRPr lang="id-ID" sz="1600" b="1" dirty="0" err="1">
                <a:solidFill>
                  <a:schemeClr val="bg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4BDA0D-1417-4452-B02E-240EF96AADC3}"/>
                </a:ext>
              </a:extLst>
            </p:cNvPr>
            <p:cNvSpPr/>
            <p:nvPr/>
          </p:nvSpPr>
          <p:spPr>
            <a:xfrm>
              <a:off x="6741115" y="4392637"/>
              <a:ext cx="55112" cy="481010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A29FCD-04C0-404D-A6F8-C5FF91FE0E90}"/>
                </a:ext>
              </a:extLst>
            </p:cNvPr>
            <p:cNvSpPr txBox="1"/>
            <p:nvPr/>
          </p:nvSpPr>
          <p:spPr>
            <a:xfrm>
              <a:off x="7032704" y="3360237"/>
              <a:ext cx="3337932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400" dirty="0"/>
                <a:t>Larger </a:t>
              </a:r>
              <a:r>
                <a:rPr lang="en-US" sz="1400" dirty="0" err="1"/>
                <a:t>transcritical</a:t>
              </a:r>
              <a:r>
                <a:rPr lang="en-US" sz="1400" dirty="0"/>
                <a:t> CO2 compressor capacities are critical for further development of CO2 TC applications in Industrial Refrigeration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8A2A6E4E-A272-4B99-9BCD-52C53A454053}"/>
              </a:ext>
            </a:extLst>
          </p:cNvPr>
          <p:cNvSpPr/>
          <p:nvPr/>
        </p:nvSpPr>
        <p:spPr>
          <a:xfrm>
            <a:off x="1971148" y="5167621"/>
            <a:ext cx="481012" cy="481010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</a:t>
            </a:r>
            <a:endParaRPr lang="id-ID" sz="1600" b="1" dirty="0" err="1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F8FCF0-8EB1-4F56-8EF2-9D79F84448B5}"/>
              </a:ext>
            </a:extLst>
          </p:cNvPr>
          <p:cNvSpPr/>
          <p:nvPr/>
        </p:nvSpPr>
        <p:spPr>
          <a:xfrm>
            <a:off x="2397073" y="5167621"/>
            <a:ext cx="55112" cy="48101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dirty="0" err="1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2641843-F7D1-4FD0-8C30-3D90AF79FF24}"/>
              </a:ext>
            </a:extLst>
          </p:cNvPr>
          <p:cNvSpPr txBox="1"/>
          <p:nvPr/>
        </p:nvSpPr>
        <p:spPr>
          <a:xfrm>
            <a:off x="2640532" y="5121016"/>
            <a:ext cx="358720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400" dirty="0"/>
              <a:t>CO2 </a:t>
            </a:r>
            <a:r>
              <a:rPr lang="en-US" sz="1400" dirty="0" err="1"/>
              <a:t>transcritical</a:t>
            </a:r>
            <a:r>
              <a:rPr lang="en-US" sz="1400" dirty="0"/>
              <a:t> pump systems close the gap for mid size plant capacities when NH3 is not considered in the first place</a:t>
            </a:r>
          </a:p>
        </p:txBody>
      </p:sp>
    </p:spTree>
    <p:extLst>
      <p:ext uri="{BB962C8B-B14F-4D97-AF65-F5344CB8AC3E}">
        <p14:creationId xmlns:p14="http://schemas.microsoft.com/office/powerpoint/2010/main" val="124306649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E6006-24CE-4A6B-BBDC-FBAA0A34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748" y="724274"/>
            <a:ext cx="8762993" cy="400585"/>
          </a:xfrm>
        </p:spPr>
        <p:txBody>
          <a:bodyPr>
            <a:normAutofit fontScale="90000"/>
          </a:bodyPr>
          <a:lstStyle/>
          <a:p>
            <a:r>
              <a:rPr lang="nl-NL" sz="2400" dirty="0"/>
              <a:t>Why The Changes?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FE5382-3019-4BD2-AEAE-E5E1106978AA}"/>
              </a:ext>
            </a:extLst>
          </p:cNvPr>
          <p:cNvSpPr txBox="1"/>
          <p:nvPr/>
        </p:nvSpPr>
        <p:spPr>
          <a:xfrm>
            <a:off x="1643270" y="1908313"/>
            <a:ext cx="90909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Industrial Refrigeration systems had enjoyed a higher degree of stability in terms of refrigerant choices.</a:t>
            </a:r>
          </a:p>
          <a:p>
            <a:endParaRPr lang="en-US" dirty="0"/>
          </a:p>
          <a:p>
            <a:r>
              <a:rPr lang="en-US" dirty="0"/>
              <a:t>Ammonia has been the predominant choice thanks to efficiency and heat transfer properties. Subcritical CO2 has been on the rise in Europe and North America</a:t>
            </a:r>
          </a:p>
          <a:p>
            <a:endParaRPr lang="en-US" dirty="0"/>
          </a:p>
          <a:p>
            <a:r>
              <a:rPr lang="en-US" dirty="0"/>
              <a:t>System Optimization has been key to development but also charge reduction in NH3 systems</a:t>
            </a:r>
          </a:p>
          <a:p>
            <a:endParaRPr lang="en-US" dirty="0"/>
          </a:p>
          <a:p>
            <a:r>
              <a:rPr lang="en-US" dirty="0"/>
              <a:t>In some developing economies, Urbanization is playing a significant role in the design and choice of refrigeration systems.</a:t>
            </a:r>
          </a:p>
          <a:p>
            <a:endParaRPr lang="en-US" dirty="0"/>
          </a:p>
          <a:p>
            <a:r>
              <a:rPr lang="en-US" dirty="0"/>
              <a:t>In some applications, </a:t>
            </a:r>
            <a:r>
              <a:rPr lang="en-US" dirty="0" err="1"/>
              <a:t>Transcritical</a:t>
            </a:r>
            <a:r>
              <a:rPr lang="en-US" dirty="0"/>
              <a:t> CO2 may be consider a good option.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30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BBDF8D-907E-4DAB-A8D2-0E4CC62D8D82}"/>
              </a:ext>
            </a:extLst>
          </p:cNvPr>
          <p:cNvSpPr/>
          <p:nvPr/>
        </p:nvSpPr>
        <p:spPr>
          <a:xfrm>
            <a:off x="1524000" y="1781265"/>
            <a:ext cx="9144000" cy="41320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sp>
        <p:nvSpPr>
          <p:cNvPr id="105" name="Arrow: Pentagon 104">
            <a:extLst>
              <a:ext uri="{FF2B5EF4-FFF2-40B4-BE49-F238E27FC236}">
                <a16:creationId xmlns:a16="http://schemas.microsoft.com/office/drawing/2014/main" id="{B93FF040-BC76-4A03-8FA1-8BB653EC3476}"/>
              </a:ext>
            </a:extLst>
          </p:cNvPr>
          <p:cNvSpPr/>
          <p:nvPr/>
        </p:nvSpPr>
        <p:spPr>
          <a:xfrm>
            <a:off x="6142975" y="3560641"/>
            <a:ext cx="1338956" cy="1140374"/>
          </a:xfrm>
          <a:prstGeom prst="homePlate">
            <a:avLst>
              <a:gd name="adj" fmla="val 39218"/>
            </a:avLst>
          </a:prstGeom>
          <a:solidFill>
            <a:srgbClr val="70AB4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BB12CF0-D1F9-423B-9BDB-93ACCC5A83EF}"/>
              </a:ext>
            </a:extLst>
          </p:cNvPr>
          <p:cNvGrpSpPr/>
          <p:nvPr/>
        </p:nvGrpSpPr>
        <p:grpSpPr>
          <a:xfrm>
            <a:off x="5038726" y="2325114"/>
            <a:ext cx="3366043" cy="1140374"/>
            <a:chOff x="2857193" y="2325114"/>
            <a:chExt cx="3366043" cy="1140374"/>
          </a:xfrm>
        </p:grpSpPr>
        <p:sp>
          <p:nvSpPr>
            <p:cNvPr id="100" name="Arrow: Pentagon 99">
              <a:extLst>
                <a:ext uri="{FF2B5EF4-FFF2-40B4-BE49-F238E27FC236}">
                  <a16:creationId xmlns:a16="http://schemas.microsoft.com/office/drawing/2014/main" id="{D1A8948A-99B0-4DA4-8A09-482D53D748B3}"/>
                </a:ext>
              </a:extLst>
            </p:cNvPr>
            <p:cNvSpPr/>
            <p:nvPr/>
          </p:nvSpPr>
          <p:spPr>
            <a:xfrm flipH="1">
              <a:off x="2857193" y="2325114"/>
              <a:ext cx="3366043" cy="1140374"/>
            </a:xfrm>
            <a:prstGeom prst="homePlate">
              <a:avLst>
                <a:gd name="adj" fmla="val 39218"/>
              </a:avLst>
            </a:prstGeom>
            <a:solidFill>
              <a:srgbClr val="4472C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7629DE8-1570-4336-85FB-005B809FDEB8}"/>
                </a:ext>
              </a:extLst>
            </p:cNvPr>
            <p:cNvSpPr txBox="1"/>
            <p:nvPr/>
          </p:nvSpPr>
          <p:spPr>
            <a:xfrm>
              <a:off x="3413100" y="2464414"/>
              <a:ext cx="2255420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Super low</a:t>
              </a:r>
            </a:p>
            <a:p>
              <a:r>
                <a:rPr lang="en-US" sz="1400" b="1" dirty="0">
                  <a:solidFill>
                    <a:schemeClr val="bg1"/>
                  </a:solidFill>
                </a:rPr>
                <a:t>charge </a:t>
              </a:r>
            </a:p>
            <a:p>
              <a:r>
                <a:rPr lang="en-US" sz="1400" b="1" dirty="0">
                  <a:solidFill>
                    <a:schemeClr val="bg1"/>
                  </a:solidFill>
                </a:rPr>
                <a:t>NH3/CO2</a:t>
              </a:r>
            </a:p>
            <a:p>
              <a:r>
                <a:rPr lang="en-US" sz="1400" b="1" dirty="0">
                  <a:solidFill>
                    <a:schemeClr val="bg1"/>
                  </a:solidFill>
                </a:rPr>
                <a:t>NH3/DX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2998813F-2E0A-414F-8C74-14D42B94CCAB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Refrigeration System Developments </a:t>
            </a:r>
            <a:r>
              <a:rPr lang="en-US" sz="1200" dirty="0"/>
              <a:t>-Industry reaction</a:t>
            </a:r>
          </a:p>
          <a:p>
            <a:r>
              <a:rPr lang="en-US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BF83FC-3741-4361-8BE8-7E1FFBD868B4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4EC28E-0F5D-4AAA-8BC9-A0974C496E32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01EE94C-AFFB-48EC-AD57-ACFB12C8D95C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1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0F854403-2CA3-4D72-88D6-932549D22911}"/>
              </a:ext>
            </a:extLst>
          </p:cNvPr>
          <p:cNvSpPr txBox="1">
            <a:spLocks/>
          </p:cNvSpPr>
          <p:nvPr/>
        </p:nvSpPr>
        <p:spPr>
          <a:xfrm>
            <a:off x="2394189" y="47729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Blending in of technologies and systems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CE71DB-FB86-4CFF-9091-389108DEFD40}"/>
              </a:ext>
            </a:extLst>
          </p:cNvPr>
          <p:cNvGrpSpPr/>
          <p:nvPr/>
        </p:nvGrpSpPr>
        <p:grpSpPr>
          <a:xfrm>
            <a:off x="2394190" y="5366315"/>
            <a:ext cx="1571115" cy="740295"/>
            <a:chOff x="490756" y="3264735"/>
            <a:chExt cx="1798490" cy="74029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9DF6991-D0F4-4569-9448-64B3BC60F22A}"/>
                </a:ext>
              </a:extLst>
            </p:cNvPr>
            <p:cNvSpPr/>
            <p:nvPr/>
          </p:nvSpPr>
          <p:spPr>
            <a:xfrm>
              <a:off x="490756" y="3646216"/>
              <a:ext cx="1798490" cy="35881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Up to 150 kW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D95B48-C723-4053-B870-93CCB2C4E3BD}"/>
                </a:ext>
              </a:extLst>
            </p:cNvPr>
            <p:cNvSpPr/>
            <p:nvPr/>
          </p:nvSpPr>
          <p:spPr>
            <a:xfrm flipV="1">
              <a:off x="490756" y="3432376"/>
              <a:ext cx="1798490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8B9074-E8BE-4946-AB6B-1D5D4025AE71}"/>
                </a:ext>
              </a:extLst>
            </p:cNvPr>
            <p:cNvSpPr/>
            <p:nvPr/>
          </p:nvSpPr>
          <p:spPr>
            <a:xfrm flipV="1">
              <a:off x="490756" y="3264735"/>
              <a:ext cx="1798490" cy="383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CDB948C-4C60-48FD-A71C-EAF3C29A2DD6}"/>
              </a:ext>
            </a:extLst>
          </p:cNvPr>
          <p:cNvGrpSpPr/>
          <p:nvPr/>
        </p:nvGrpSpPr>
        <p:grpSpPr>
          <a:xfrm>
            <a:off x="3965883" y="5366315"/>
            <a:ext cx="1571115" cy="740295"/>
            <a:chOff x="490756" y="3264735"/>
            <a:chExt cx="1798490" cy="74029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846FCE0-C3CD-4FD7-961F-0ECE53E016F7}"/>
                </a:ext>
              </a:extLst>
            </p:cNvPr>
            <p:cNvSpPr/>
            <p:nvPr/>
          </p:nvSpPr>
          <p:spPr>
            <a:xfrm>
              <a:off x="490756" y="3646216"/>
              <a:ext cx="1798490" cy="358814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150 – 500 kW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DAD5CAC-9A89-4499-A946-A513D93E0128}"/>
                </a:ext>
              </a:extLst>
            </p:cNvPr>
            <p:cNvSpPr/>
            <p:nvPr/>
          </p:nvSpPr>
          <p:spPr>
            <a:xfrm flipV="1">
              <a:off x="490756" y="3432376"/>
              <a:ext cx="1798490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F34ED6-33C2-4B40-AB74-383692FADA62}"/>
                </a:ext>
              </a:extLst>
            </p:cNvPr>
            <p:cNvSpPr/>
            <p:nvPr/>
          </p:nvSpPr>
          <p:spPr>
            <a:xfrm flipV="1">
              <a:off x="490756" y="3264735"/>
              <a:ext cx="1798490" cy="383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6AD8DE2-2D9A-4CCB-9079-CE60FD37AFD0}"/>
              </a:ext>
            </a:extLst>
          </p:cNvPr>
          <p:cNvGrpSpPr/>
          <p:nvPr/>
        </p:nvGrpSpPr>
        <p:grpSpPr>
          <a:xfrm>
            <a:off x="5537576" y="5366315"/>
            <a:ext cx="1571115" cy="740295"/>
            <a:chOff x="490756" y="3264735"/>
            <a:chExt cx="1798490" cy="74029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CB46E8B-8BB4-4747-B465-5CD377D75AAF}"/>
                </a:ext>
              </a:extLst>
            </p:cNvPr>
            <p:cNvSpPr/>
            <p:nvPr/>
          </p:nvSpPr>
          <p:spPr>
            <a:xfrm>
              <a:off x="490756" y="3646216"/>
              <a:ext cx="1798490" cy="358814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500-1000 kW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EBD4319-F321-468E-A555-BC8FF9B1DEA8}"/>
                </a:ext>
              </a:extLst>
            </p:cNvPr>
            <p:cNvSpPr/>
            <p:nvPr/>
          </p:nvSpPr>
          <p:spPr>
            <a:xfrm flipV="1">
              <a:off x="490756" y="3432376"/>
              <a:ext cx="1798490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36C5870-D238-4B04-B50F-11286CD5A120}"/>
                </a:ext>
              </a:extLst>
            </p:cNvPr>
            <p:cNvSpPr/>
            <p:nvPr/>
          </p:nvSpPr>
          <p:spPr>
            <a:xfrm flipV="1">
              <a:off x="490756" y="3264735"/>
              <a:ext cx="1798490" cy="383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4F109E-8495-4CF1-913D-F9D40E4BBDB3}"/>
              </a:ext>
            </a:extLst>
          </p:cNvPr>
          <p:cNvGrpSpPr/>
          <p:nvPr/>
        </p:nvGrpSpPr>
        <p:grpSpPr>
          <a:xfrm>
            <a:off x="7109269" y="5366315"/>
            <a:ext cx="1571115" cy="740295"/>
            <a:chOff x="490756" y="3264735"/>
            <a:chExt cx="1798490" cy="74029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190DCE8-77C0-418B-A796-94506EB58916}"/>
                </a:ext>
              </a:extLst>
            </p:cNvPr>
            <p:cNvSpPr/>
            <p:nvPr/>
          </p:nvSpPr>
          <p:spPr>
            <a:xfrm>
              <a:off x="490756" y="3646216"/>
              <a:ext cx="1798490" cy="35881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1000-10000 kW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EC53C41-E233-4F47-B782-AE03E4CB0E58}"/>
                </a:ext>
              </a:extLst>
            </p:cNvPr>
            <p:cNvSpPr/>
            <p:nvPr/>
          </p:nvSpPr>
          <p:spPr>
            <a:xfrm flipV="1">
              <a:off x="490756" y="3432376"/>
              <a:ext cx="1798490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0B94EF-6420-4697-A15A-0138E1BA0FC3}"/>
                </a:ext>
              </a:extLst>
            </p:cNvPr>
            <p:cNvSpPr/>
            <p:nvPr/>
          </p:nvSpPr>
          <p:spPr>
            <a:xfrm flipV="1">
              <a:off x="490756" y="3264735"/>
              <a:ext cx="1798490" cy="383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43B4431-4891-4AD0-85D7-2848FF7A50AC}"/>
              </a:ext>
            </a:extLst>
          </p:cNvPr>
          <p:cNvGrpSpPr/>
          <p:nvPr/>
        </p:nvGrpSpPr>
        <p:grpSpPr>
          <a:xfrm>
            <a:off x="8680960" y="5366315"/>
            <a:ext cx="1571115" cy="740295"/>
            <a:chOff x="490756" y="3264735"/>
            <a:chExt cx="1798490" cy="74029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4CD3001-98D6-4FB3-91B9-F1615D946E51}"/>
                </a:ext>
              </a:extLst>
            </p:cNvPr>
            <p:cNvSpPr/>
            <p:nvPr/>
          </p:nvSpPr>
          <p:spPr>
            <a:xfrm>
              <a:off x="490756" y="3646216"/>
              <a:ext cx="1798490" cy="35881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&gt; 10000 kW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A38F46F-EBF0-4E57-A4A6-670BD1ED122C}"/>
                </a:ext>
              </a:extLst>
            </p:cNvPr>
            <p:cNvSpPr/>
            <p:nvPr/>
          </p:nvSpPr>
          <p:spPr>
            <a:xfrm flipV="1">
              <a:off x="490756" y="3432376"/>
              <a:ext cx="1798490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681E79D-6BA0-4994-AFEF-27386F30BC30}"/>
                </a:ext>
              </a:extLst>
            </p:cNvPr>
            <p:cNvSpPr/>
            <p:nvPr/>
          </p:nvSpPr>
          <p:spPr>
            <a:xfrm flipV="1">
              <a:off x="490756" y="3264735"/>
              <a:ext cx="1798490" cy="383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197ECBA-1657-4EB0-A711-860D23710623}"/>
              </a:ext>
            </a:extLst>
          </p:cNvPr>
          <p:cNvCxnSpPr>
            <a:cxnSpLocks/>
          </p:cNvCxnSpPr>
          <p:nvPr/>
        </p:nvCxnSpPr>
        <p:spPr>
          <a:xfrm>
            <a:off x="2394189" y="5366314"/>
            <a:ext cx="7857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E9AA4E9-04EF-495A-A34E-F15E5D373622}"/>
              </a:ext>
            </a:extLst>
          </p:cNvPr>
          <p:cNvSpPr txBox="1"/>
          <p:nvPr/>
        </p:nvSpPr>
        <p:spPr>
          <a:xfrm>
            <a:off x="2394189" y="5439525"/>
            <a:ext cx="78578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Capacity range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2F4250D-7A08-4ADD-9272-8F6C1A0FE194}"/>
              </a:ext>
            </a:extLst>
          </p:cNvPr>
          <p:cNvSpPr/>
          <p:nvPr/>
        </p:nvSpPr>
        <p:spPr>
          <a:xfrm>
            <a:off x="2617909" y="1516910"/>
            <a:ext cx="7372347" cy="544046"/>
          </a:xfrm>
          <a:prstGeom prst="rect">
            <a:avLst/>
          </a:prstGeom>
          <a:solidFill>
            <a:srgbClr val="E60A1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/>
              <a:t>Definition of Industrial Refrigeration?</a:t>
            </a:r>
          </a:p>
          <a:p>
            <a:pPr algn="ctr"/>
            <a:r>
              <a:rPr lang="en-US" sz="1400" b="1" dirty="0"/>
              <a:t>NH3?, CO2?, Steel?, Welding?, Capacity?, Pump circulation?</a:t>
            </a:r>
          </a:p>
        </p:txBody>
      </p:sp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95A94742-CE5E-46D0-A1D7-A423AAFB3EF0}"/>
              </a:ext>
            </a:extLst>
          </p:cNvPr>
          <p:cNvSpPr/>
          <p:nvPr/>
        </p:nvSpPr>
        <p:spPr>
          <a:xfrm flipH="1">
            <a:off x="5038726" y="2325114"/>
            <a:ext cx="5213333" cy="1140374"/>
          </a:xfrm>
          <a:prstGeom prst="homePlate">
            <a:avLst>
              <a:gd name="adj" fmla="val 39218"/>
            </a:avLst>
          </a:prstGeom>
          <a:solidFill>
            <a:srgbClr val="4472C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4714FC1-48A1-4CD9-B7FF-869F5318EDD8}"/>
              </a:ext>
            </a:extLst>
          </p:cNvPr>
          <p:cNvSpPr txBox="1"/>
          <p:nvPr/>
        </p:nvSpPr>
        <p:spPr>
          <a:xfrm>
            <a:off x="8087692" y="2471499"/>
            <a:ext cx="200356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Charge reduction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Sub segment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Multi stage pumped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Single pumped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79A4185-92AA-4F31-8D12-814DB7397431}"/>
              </a:ext>
            </a:extLst>
          </p:cNvPr>
          <p:cNvGrpSpPr/>
          <p:nvPr/>
        </p:nvGrpSpPr>
        <p:grpSpPr>
          <a:xfrm rot="16200000">
            <a:off x="7054800" y="2632072"/>
            <a:ext cx="1140373" cy="526455"/>
            <a:chOff x="5991225" y="2407605"/>
            <a:chExt cx="1571115" cy="526455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6FBA31-FB6A-4196-819A-A26A6433C1B4}"/>
                </a:ext>
              </a:extLst>
            </p:cNvPr>
            <p:cNvSpPr/>
            <p:nvPr/>
          </p:nvSpPr>
          <p:spPr>
            <a:xfrm flipV="1">
              <a:off x="5991225" y="2575246"/>
              <a:ext cx="1571115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8616E6B-EC63-4209-A7BD-0B5C0B61F575}"/>
                </a:ext>
              </a:extLst>
            </p:cNvPr>
            <p:cNvSpPr/>
            <p:nvPr/>
          </p:nvSpPr>
          <p:spPr>
            <a:xfrm flipV="1">
              <a:off x="5991225" y="2407605"/>
              <a:ext cx="1571115" cy="383581"/>
            </a:xfrm>
            <a:prstGeom prst="rect">
              <a:avLst/>
            </a:prstGeom>
            <a:solidFill>
              <a:srgbClr val="4472C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ABBF409-9B92-428D-B4FE-CC15FCB593F7}"/>
              </a:ext>
            </a:extLst>
          </p:cNvPr>
          <p:cNvSpPr txBox="1"/>
          <p:nvPr/>
        </p:nvSpPr>
        <p:spPr>
          <a:xfrm>
            <a:off x="5624557" y="2464412"/>
            <a:ext cx="185737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Typical NH3 systems</a:t>
            </a:r>
          </a:p>
          <a:p>
            <a:r>
              <a:rPr lang="en-US" sz="1400" dirty="0">
                <a:solidFill>
                  <a:schemeClr val="bg1"/>
                </a:solidFill>
              </a:rPr>
              <a:t>(steel/stainless, </a:t>
            </a:r>
          </a:p>
          <a:p>
            <a:r>
              <a:rPr lang="en-US" sz="1400" dirty="0">
                <a:solidFill>
                  <a:schemeClr val="bg1"/>
                </a:solidFill>
              </a:rPr>
              <a:t>welded connections)</a:t>
            </a:r>
          </a:p>
        </p:txBody>
      </p:sp>
      <p:sp>
        <p:nvSpPr>
          <p:cNvPr id="78" name="Arrow: Pentagon 77">
            <a:extLst>
              <a:ext uri="{FF2B5EF4-FFF2-40B4-BE49-F238E27FC236}">
                <a16:creationId xmlns:a16="http://schemas.microsoft.com/office/drawing/2014/main" id="{D4A0A4CE-26D4-430A-8297-5A753FF9E1E9}"/>
              </a:ext>
            </a:extLst>
          </p:cNvPr>
          <p:cNvSpPr/>
          <p:nvPr/>
        </p:nvSpPr>
        <p:spPr>
          <a:xfrm>
            <a:off x="3048001" y="3560641"/>
            <a:ext cx="4433931" cy="1140374"/>
          </a:xfrm>
          <a:prstGeom prst="homePlate">
            <a:avLst>
              <a:gd name="adj" fmla="val 39218"/>
            </a:avLst>
          </a:prstGeom>
          <a:solidFill>
            <a:srgbClr val="70AB4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6F12DFA-58FB-4EDC-9AB5-24E70F3D4A64}"/>
              </a:ext>
            </a:extLst>
          </p:cNvPr>
          <p:cNvSpPr txBox="1"/>
          <p:nvPr/>
        </p:nvSpPr>
        <p:spPr>
          <a:xfrm flipH="1">
            <a:off x="5334522" y="3571603"/>
            <a:ext cx="201709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Liquid ejector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gas ejector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Parallel compression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Booster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Single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26B14AA-45D0-46F9-B083-FD596833E572}"/>
              </a:ext>
            </a:extLst>
          </p:cNvPr>
          <p:cNvSpPr/>
          <p:nvPr/>
        </p:nvSpPr>
        <p:spPr>
          <a:xfrm>
            <a:off x="2393616" y="5063371"/>
            <a:ext cx="1351558" cy="302939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HC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48F8F79-A215-40AD-8EC3-B65A2F4D875A}"/>
              </a:ext>
            </a:extLst>
          </p:cNvPr>
          <p:cNvSpPr/>
          <p:nvPr/>
        </p:nvSpPr>
        <p:spPr>
          <a:xfrm>
            <a:off x="2393616" y="4730724"/>
            <a:ext cx="2293941" cy="302939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CFC, HFC,HFO systems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B05383-22A7-49C3-A71B-8A6111B78211}"/>
              </a:ext>
            </a:extLst>
          </p:cNvPr>
          <p:cNvCxnSpPr>
            <a:cxnSpLocks/>
          </p:cNvCxnSpPr>
          <p:nvPr/>
        </p:nvCxnSpPr>
        <p:spPr>
          <a:xfrm>
            <a:off x="2394189" y="1957942"/>
            <a:ext cx="0" cy="3408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67020FF9-8F6E-43D6-8C6F-AF3D99CCD9CD}"/>
              </a:ext>
            </a:extLst>
          </p:cNvPr>
          <p:cNvSpPr txBox="1"/>
          <p:nvPr/>
        </p:nvSpPr>
        <p:spPr>
          <a:xfrm rot="16200000">
            <a:off x="1042108" y="3554405"/>
            <a:ext cx="221243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/>
              <a:t>Technology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E4A30A8-F109-43F1-92BD-C743C22430CF}"/>
              </a:ext>
            </a:extLst>
          </p:cNvPr>
          <p:cNvGrpSpPr/>
          <p:nvPr/>
        </p:nvGrpSpPr>
        <p:grpSpPr>
          <a:xfrm rot="16200000">
            <a:off x="4034599" y="3867596"/>
            <a:ext cx="1140374" cy="526456"/>
            <a:chOff x="5991225" y="2557514"/>
            <a:chExt cx="1571116" cy="526456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1517DF7C-5CA8-4C4F-88EC-81FA0689FC0E}"/>
                </a:ext>
              </a:extLst>
            </p:cNvPr>
            <p:cNvSpPr/>
            <p:nvPr/>
          </p:nvSpPr>
          <p:spPr>
            <a:xfrm flipV="1">
              <a:off x="5991226" y="2725156"/>
              <a:ext cx="1571115" cy="358814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 w="9525">
              <a:noFill/>
            </a:ln>
            <a:effectLst>
              <a:glow>
                <a:schemeClr val="accent1">
                  <a:alpha val="40000"/>
                </a:schemeClr>
              </a:glow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dirty="0" err="1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0BC1B49-7EE4-4C7A-B426-E20C521093DE}"/>
                </a:ext>
              </a:extLst>
            </p:cNvPr>
            <p:cNvSpPr/>
            <p:nvPr/>
          </p:nvSpPr>
          <p:spPr>
            <a:xfrm flipV="1">
              <a:off x="5991225" y="2557514"/>
              <a:ext cx="1571115" cy="383581"/>
            </a:xfrm>
            <a:prstGeom prst="rect">
              <a:avLst/>
            </a:prstGeom>
            <a:solidFill>
              <a:srgbClr val="70AB4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d-ID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2778463F-7D12-458E-9C3C-C144D1F358A3}"/>
              </a:ext>
            </a:extLst>
          </p:cNvPr>
          <p:cNvSpPr txBox="1"/>
          <p:nvPr/>
        </p:nvSpPr>
        <p:spPr>
          <a:xfrm flipH="1">
            <a:off x="3160295" y="3679326"/>
            <a:ext cx="144411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Commercial CO2 </a:t>
            </a:r>
            <a:r>
              <a:rPr lang="en-US" sz="1400" b="1" dirty="0" err="1">
                <a:solidFill>
                  <a:schemeClr val="bg1"/>
                </a:solidFill>
              </a:rPr>
              <a:t>transcritical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sytems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B7B870E-EDD0-4E39-AFFF-8AF4007B2B87}"/>
              </a:ext>
            </a:extLst>
          </p:cNvPr>
          <p:cNvCxnSpPr>
            <a:cxnSpLocks/>
          </p:cNvCxnSpPr>
          <p:nvPr/>
        </p:nvCxnSpPr>
        <p:spPr>
          <a:xfrm flipV="1">
            <a:off x="5034981" y="3719341"/>
            <a:ext cx="0" cy="790891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2FC00D2-55CB-4C31-84BA-419F381C2F84}"/>
              </a:ext>
            </a:extLst>
          </p:cNvPr>
          <p:cNvSpPr/>
          <p:nvPr/>
        </p:nvSpPr>
        <p:spPr>
          <a:xfrm>
            <a:off x="4600743" y="2191883"/>
            <a:ext cx="3046574" cy="2642362"/>
          </a:xfrm>
          <a:prstGeom prst="roundRect">
            <a:avLst>
              <a:gd name="adj" fmla="val 50000"/>
            </a:avLst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8203C3D-8161-4DFE-8F24-5EDD23A4CDF4}"/>
              </a:ext>
            </a:extLst>
          </p:cNvPr>
          <p:cNvCxnSpPr>
            <a:cxnSpLocks/>
          </p:cNvCxnSpPr>
          <p:nvPr/>
        </p:nvCxnSpPr>
        <p:spPr>
          <a:xfrm flipV="1">
            <a:off x="7939180" y="2506941"/>
            <a:ext cx="0" cy="790891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2184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7847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62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2248EA-C7AB-4A70-8524-6369BCC70CDE}"/>
              </a:ext>
            </a:extLst>
          </p:cNvPr>
          <p:cNvSpPr/>
          <p:nvPr/>
        </p:nvSpPr>
        <p:spPr>
          <a:xfrm>
            <a:off x="4953000" y="1056625"/>
            <a:ext cx="2362200" cy="67786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100" b="1" dirty="0"/>
              <a:t>4 MW ammonia system</a:t>
            </a:r>
          </a:p>
          <a:p>
            <a:pPr algn="ctr"/>
            <a:r>
              <a:rPr lang="pl-PL" sz="1100" i="1" dirty="0"/>
              <a:t>Charge: 5 kg / kW</a:t>
            </a:r>
          </a:p>
          <a:p>
            <a:pPr algn="ctr"/>
            <a:r>
              <a:rPr lang="pl-PL" sz="1100" i="1" dirty="0"/>
              <a:t>20.000 kg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390DF8A-2642-464A-BBC5-9B753CC3E317}"/>
              </a:ext>
            </a:extLst>
          </p:cNvPr>
          <p:cNvCxnSpPr>
            <a:cxnSpLocks/>
          </p:cNvCxnSpPr>
          <p:nvPr/>
        </p:nvCxnSpPr>
        <p:spPr>
          <a:xfrm flipV="1">
            <a:off x="2432797" y="2153588"/>
            <a:ext cx="7400932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3DDD02E-053D-42C2-8616-69707AE54C14}"/>
              </a:ext>
            </a:extLst>
          </p:cNvPr>
          <p:cNvCxnSpPr>
            <a:cxnSpLocks/>
          </p:cNvCxnSpPr>
          <p:nvPr/>
        </p:nvCxnSpPr>
        <p:spPr>
          <a:xfrm>
            <a:off x="6134100" y="1734488"/>
            <a:ext cx="0" cy="4303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0FDB10-AB86-4A54-8FDA-DF5DEF983304}"/>
              </a:ext>
            </a:extLst>
          </p:cNvPr>
          <p:cNvGrpSpPr/>
          <p:nvPr/>
        </p:nvGrpSpPr>
        <p:grpSpPr>
          <a:xfrm>
            <a:off x="1707254" y="2153587"/>
            <a:ext cx="1374773" cy="3582988"/>
            <a:chOff x="183253" y="2153587"/>
            <a:chExt cx="1374773" cy="358298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933216F-64BB-4811-A6E4-15ABA6420556}"/>
                </a:ext>
              </a:extLst>
            </p:cNvPr>
            <p:cNvCxnSpPr/>
            <p:nvPr/>
          </p:nvCxnSpPr>
          <p:spPr>
            <a:xfrm>
              <a:off x="910438" y="2153587"/>
              <a:ext cx="0" cy="43497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00203E8-42EF-47F2-BE8F-E2386AA2E8A8}"/>
                </a:ext>
              </a:extLst>
            </p:cNvPr>
            <p:cNvGrpSpPr/>
            <p:nvPr/>
          </p:nvGrpSpPr>
          <p:grpSpPr>
            <a:xfrm>
              <a:off x="183253" y="2588563"/>
              <a:ext cx="1374773" cy="3148012"/>
              <a:chOff x="183253" y="2588563"/>
              <a:chExt cx="1374773" cy="314801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B206A5C-71D6-46FE-8B6C-D6DCBAE01C3A}"/>
                  </a:ext>
                </a:extLst>
              </p:cNvPr>
              <p:cNvSpPr/>
              <p:nvPr/>
            </p:nvSpPr>
            <p:spPr>
              <a:xfrm>
                <a:off x="183253" y="2588563"/>
                <a:ext cx="1368970" cy="31480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Documented risk assessment.</a:t>
                </a:r>
              </a:p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Offsite risk assessment.</a:t>
                </a:r>
              </a:p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Safety quick closing section valves.</a:t>
                </a:r>
              </a:p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Safety gas detection.</a:t>
                </a:r>
              </a:p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Etc. 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59CA8319-0F37-4B12-BBC7-6731AD8B0935}"/>
                  </a:ext>
                </a:extLst>
              </p:cNvPr>
              <p:cNvGrpSpPr/>
              <p:nvPr/>
            </p:nvGrpSpPr>
            <p:grpSpPr>
              <a:xfrm>
                <a:off x="1272873" y="2588563"/>
                <a:ext cx="285153" cy="323849"/>
                <a:chOff x="1578427" y="2873376"/>
                <a:chExt cx="434975" cy="434975"/>
              </a:xfrm>
            </p:grpSpPr>
            <p:sp>
              <p:nvSpPr>
                <p:cNvPr id="20" name="Rectangle: Single Corner Rounded 19">
                  <a:extLst>
                    <a:ext uri="{FF2B5EF4-FFF2-40B4-BE49-F238E27FC236}">
                      <a16:creationId xmlns:a16="http://schemas.microsoft.com/office/drawing/2014/main" id="{6F02CC4E-13ED-4405-9280-D8D2F6E2C848}"/>
                    </a:ext>
                  </a:extLst>
                </p:cNvPr>
                <p:cNvSpPr/>
                <p:nvPr/>
              </p:nvSpPr>
              <p:spPr>
                <a:xfrm rot="10800000">
                  <a:off x="1578427" y="2873376"/>
                  <a:ext cx="434975" cy="434975"/>
                </a:xfrm>
                <a:prstGeom prst="round1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D4D605EB-079C-458C-AE8C-DA61AB8B0AC4}"/>
                    </a:ext>
                  </a:extLst>
                </p:cNvPr>
                <p:cNvSpPr/>
                <p:nvPr/>
              </p:nvSpPr>
              <p:spPr>
                <a:xfrm>
                  <a:off x="1625033" y="2952365"/>
                  <a:ext cx="341760" cy="227363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en-US" sz="1100" b="1" dirty="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E94A06A-9AC8-49AE-B786-2F5665B60308}"/>
                  </a:ext>
                </a:extLst>
              </p:cNvPr>
              <p:cNvSpPr/>
              <p:nvPr/>
            </p:nvSpPr>
            <p:spPr>
              <a:xfrm>
                <a:off x="222536" y="2664906"/>
                <a:ext cx="976149" cy="50783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lvl="0"/>
                <a:r>
                  <a:rPr lang="en-US" sz="1100" b="1" dirty="0">
                    <a:cs typeface="Arial" panose="020B0604020202020204" pitchFamily="34" charset="0"/>
                  </a:rPr>
                  <a:t>Increase general safety level of system.</a:t>
                </a:r>
                <a:endParaRPr lang="en-US" sz="1050" dirty="0">
                  <a:cs typeface="Arial" panose="020B0604020202020204" pitchFamily="34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435A20A-0F5A-46A5-B4F1-E0839390F131}"/>
                  </a:ext>
                </a:extLst>
              </p:cNvPr>
              <p:cNvSpPr/>
              <p:nvPr/>
            </p:nvSpPr>
            <p:spPr>
              <a:xfrm>
                <a:off x="183253" y="5032755"/>
                <a:ext cx="1368970" cy="6771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pt-BR" sz="1000" dirty="0">
                    <a:solidFill>
                      <a:schemeClr val="tx1"/>
                    </a:solidFill>
                  </a:rPr>
                  <a:t>R717-charge </a:t>
                </a:r>
              </a:p>
              <a:p>
                <a:pPr algn="ctr"/>
                <a:r>
                  <a:rPr lang="pt-BR" sz="1000" b="1" dirty="0">
                    <a:solidFill>
                      <a:schemeClr val="tx1"/>
                    </a:solidFill>
                  </a:rPr>
                  <a:t>1 x 20.000 kg</a:t>
                </a:r>
              </a:p>
              <a:p>
                <a:pPr algn="ctr"/>
                <a:r>
                  <a:rPr lang="pt-BR" sz="1000" dirty="0">
                    <a:solidFill>
                      <a:schemeClr val="tx1"/>
                    </a:solidFill>
                  </a:rPr>
                  <a:t>(5 kg / kW)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7A2DA2C-6542-4497-9442-AFD38CEB8C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2718" y="3372970"/>
                <a:ext cx="1219918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787F28-04A8-4FAB-A3AA-C84BF6E5E8F9}"/>
              </a:ext>
            </a:extLst>
          </p:cNvPr>
          <p:cNvGrpSpPr/>
          <p:nvPr/>
        </p:nvGrpSpPr>
        <p:grpSpPr>
          <a:xfrm>
            <a:off x="3174672" y="2153587"/>
            <a:ext cx="1368974" cy="3582988"/>
            <a:chOff x="1650672" y="2153587"/>
            <a:chExt cx="1368974" cy="358298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7FDA6B1-7761-4AE0-8AFC-2595132BAEE0}"/>
                </a:ext>
              </a:extLst>
            </p:cNvPr>
            <p:cNvCxnSpPr/>
            <p:nvPr/>
          </p:nvCxnSpPr>
          <p:spPr>
            <a:xfrm>
              <a:off x="2284311" y="2153587"/>
              <a:ext cx="0" cy="43497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5DE4E2C-7F34-4615-8220-FA73396505D3}"/>
                </a:ext>
              </a:extLst>
            </p:cNvPr>
            <p:cNvGrpSpPr/>
            <p:nvPr/>
          </p:nvGrpSpPr>
          <p:grpSpPr>
            <a:xfrm>
              <a:off x="1650672" y="2588563"/>
              <a:ext cx="1368974" cy="3148012"/>
              <a:chOff x="1650672" y="2588563"/>
              <a:chExt cx="1368974" cy="3148012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25FC17E-7730-4BC6-A15C-690D38B5A3A7}"/>
                  </a:ext>
                </a:extLst>
              </p:cNvPr>
              <p:cNvGrpSpPr/>
              <p:nvPr/>
            </p:nvGrpSpPr>
            <p:grpSpPr>
              <a:xfrm>
                <a:off x="1650672" y="2588563"/>
                <a:ext cx="1368974" cy="3148012"/>
                <a:chOff x="1650672" y="2588563"/>
                <a:chExt cx="1368974" cy="3148012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F6869767-A4F8-477F-AADE-1B707EE59A66}"/>
                    </a:ext>
                  </a:extLst>
                </p:cNvPr>
                <p:cNvSpPr/>
                <p:nvPr/>
              </p:nvSpPr>
              <p:spPr>
                <a:xfrm>
                  <a:off x="1650673" y="2588563"/>
                  <a:ext cx="1368973" cy="31480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71450" indent="-171450">
                    <a:buClr>
                      <a:schemeClr val="accent2"/>
                    </a:buClr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Design system with a number of sub-segments, which can be separated from each other in the event of leakage.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FC246330-921D-4126-93A7-A9E87EED3202}"/>
                    </a:ext>
                  </a:extLst>
                </p:cNvPr>
                <p:cNvGrpSpPr/>
                <p:nvPr/>
              </p:nvGrpSpPr>
              <p:grpSpPr>
                <a:xfrm>
                  <a:off x="2645339" y="2588563"/>
                  <a:ext cx="302726" cy="323849"/>
                  <a:chOff x="3256305" y="2873376"/>
                  <a:chExt cx="434975" cy="434975"/>
                </a:xfrm>
              </p:grpSpPr>
              <p:sp>
                <p:nvSpPr>
                  <p:cNvPr id="23" name="Rectangle: Single Corner Rounded 22">
                    <a:extLst>
                      <a:ext uri="{FF2B5EF4-FFF2-40B4-BE49-F238E27FC236}">
                        <a16:creationId xmlns:a16="http://schemas.microsoft.com/office/drawing/2014/main" id="{22458735-5F78-4B02-956F-490C8F8D62A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256305" y="2873376"/>
                    <a:ext cx="434975" cy="434975"/>
                  </a:xfrm>
                  <a:prstGeom prst="round1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 w="95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100" dirty="0"/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7ED9E693-A773-4F28-9768-9CA1C165E542}"/>
                      </a:ext>
                    </a:extLst>
                  </p:cNvPr>
                  <p:cNvSpPr/>
                  <p:nvPr/>
                </p:nvSpPr>
                <p:spPr>
                  <a:xfrm>
                    <a:off x="3302908" y="2952365"/>
                    <a:ext cx="341760" cy="227363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n-US" sz="1100" b="1" dirty="0">
                        <a:solidFill>
                          <a:schemeClr val="bg1"/>
                        </a:solidFill>
                      </a:rPr>
                      <a:t>B</a:t>
                    </a:r>
                  </a:p>
                </p:txBody>
              </p:sp>
            </p:grp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5836ED41-77FF-42F4-B990-6BA7476B35CB}"/>
                    </a:ext>
                  </a:extLst>
                </p:cNvPr>
                <p:cNvSpPr/>
                <p:nvPr/>
              </p:nvSpPr>
              <p:spPr>
                <a:xfrm>
                  <a:off x="1689958" y="2664906"/>
                  <a:ext cx="1036306" cy="16927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lvl="0"/>
                  <a:r>
                    <a:rPr lang="en-US" sz="1100" b="1" dirty="0">
                      <a:cs typeface="Arial" panose="020B0604020202020204" pitchFamily="34" charset="0"/>
                    </a:rPr>
                    <a:t>Sub-segments</a:t>
                  </a: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3F008FB8-7323-42C4-ABB8-57C1494A7A9E}"/>
                    </a:ext>
                  </a:extLst>
                </p:cNvPr>
                <p:cNvSpPr/>
                <p:nvPr/>
              </p:nvSpPr>
              <p:spPr>
                <a:xfrm>
                  <a:off x="1650672" y="5032755"/>
                  <a:ext cx="1368973" cy="67710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pt-BR" sz="1000" dirty="0">
                      <a:solidFill>
                        <a:schemeClr val="tx1"/>
                      </a:solidFill>
                    </a:rPr>
                    <a:t>R717-charge e.g.</a:t>
                  </a:r>
                </a:p>
                <a:p>
                  <a:pPr algn="ctr"/>
                  <a:r>
                    <a:rPr lang="pt-BR" sz="1000" b="1" dirty="0">
                      <a:solidFill>
                        <a:schemeClr val="tx1"/>
                      </a:solidFill>
                    </a:rPr>
                    <a:t>4 x 5.000 kg</a:t>
                  </a:r>
                </a:p>
                <a:p>
                  <a:pPr algn="ctr"/>
                  <a:r>
                    <a:rPr lang="pt-BR" sz="1000" dirty="0">
                      <a:solidFill>
                        <a:schemeClr val="tx1"/>
                      </a:solidFill>
                    </a:rPr>
                    <a:t>(5 kg / kW)</a:t>
                  </a:r>
                </a:p>
              </p:txBody>
            </p: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608735A4-E6F8-45C5-BE89-1C6463822E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85690" y="3372970"/>
                <a:ext cx="1295098" cy="0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92A94F-A343-4859-BFB6-6F6822664DA1}"/>
              </a:ext>
            </a:extLst>
          </p:cNvPr>
          <p:cNvGrpSpPr/>
          <p:nvPr/>
        </p:nvGrpSpPr>
        <p:grpSpPr>
          <a:xfrm>
            <a:off x="7664010" y="2153587"/>
            <a:ext cx="1403808" cy="3582988"/>
            <a:chOff x="6140010" y="2153587"/>
            <a:chExt cx="1403808" cy="3582988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8F3E168-A52B-4610-9825-602BCE698E84}"/>
                </a:ext>
              </a:extLst>
            </p:cNvPr>
            <p:cNvGrpSpPr/>
            <p:nvPr/>
          </p:nvGrpSpPr>
          <p:grpSpPr>
            <a:xfrm>
              <a:off x="6140010" y="2153587"/>
              <a:ext cx="1403801" cy="3582988"/>
              <a:chOff x="6140010" y="2153587"/>
              <a:chExt cx="1403801" cy="3582988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1A116DF-5F91-4DEF-83CB-20F6ABF1109A}"/>
                  </a:ext>
                </a:extLst>
              </p:cNvPr>
              <p:cNvSpPr/>
              <p:nvPr/>
            </p:nvSpPr>
            <p:spPr>
              <a:xfrm>
                <a:off x="6140010" y="2588563"/>
                <a:ext cx="1403801" cy="31480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Install a number of rooftop mounted self-contained ammonia units</a:t>
                </a: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ECBE9A6-0420-4E8E-A3AE-69F1DF92D714}"/>
                  </a:ext>
                </a:extLst>
              </p:cNvPr>
              <p:cNvCxnSpPr/>
              <p:nvPr/>
            </p:nvCxnSpPr>
            <p:spPr>
              <a:xfrm>
                <a:off x="6803127" y="2153587"/>
                <a:ext cx="0" cy="43497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: Single Corner Rounded 31">
              <a:extLst>
                <a:ext uri="{FF2B5EF4-FFF2-40B4-BE49-F238E27FC236}">
                  <a16:creationId xmlns:a16="http://schemas.microsoft.com/office/drawing/2014/main" id="{911669AE-C24F-4864-A2AE-5CA4E144859C}"/>
                </a:ext>
              </a:extLst>
            </p:cNvPr>
            <p:cNvSpPr/>
            <p:nvPr/>
          </p:nvSpPr>
          <p:spPr>
            <a:xfrm rot="10800000">
              <a:off x="7258665" y="2588563"/>
              <a:ext cx="285153" cy="323849"/>
            </a:xfrm>
            <a:prstGeom prst="round1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34932AC-DC72-4E2A-B3A9-392D05504776}"/>
                </a:ext>
              </a:extLst>
            </p:cNvPr>
            <p:cNvSpPr/>
            <p:nvPr/>
          </p:nvSpPr>
          <p:spPr>
            <a:xfrm>
              <a:off x="7289214" y="2647372"/>
              <a:ext cx="224045" cy="16927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BC808B2-4FE7-4DFA-AD3D-507FE5D6E304}"/>
                </a:ext>
              </a:extLst>
            </p:cNvPr>
            <p:cNvSpPr/>
            <p:nvPr/>
          </p:nvSpPr>
          <p:spPr>
            <a:xfrm>
              <a:off x="6179294" y="2664906"/>
              <a:ext cx="976149" cy="50783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/>
              <a:r>
                <a:rPr lang="en-US" sz="1100" b="1" dirty="0">
                  <a:cs typeface="Arial" panose="020B0604020202020204" pitchFamily="34" charset="0"/>
                </a:rPr>
                <a:t>Low-charge Ammonia system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AFDA9C9-3BCD-426A-B8CF-05CF5C8E584B}"/>
                </a:ext>
              </a:extLst>
            </p:cNvPr>
            <p:cNvSpPr/>
            <p:nvPr/>
          </p:nvSpPr>
          <p:spPr>
            <a:xfrm>
              <a:off x="6140010" y="5032755"/>
              <a:ext cx="1403801" cy="6771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en-US" sz="1000" dirty="0">
                  <a:solidFill>
                    <a:schemeClr val="tx1"/>
                  </a:solidFill>
                  <a:cs typeface="Arial" panose="020B0604020202020204" pitchFamily="34" charset="0"/>
                </a:rPr>
                <a:t>R717-charge e.g.</a:t>
              </a:r>
            </a:p>
            <a:p>
              <a:pPr lvl="0" algn="ctr"/>
              <a:r>
                <a:rPr lang="en-US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8 x 200 kg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cs typeface="Arial" panose="020B0604020202020204" pitchFamily="34" charset="0"/>
                </a:rPr>
                <a:t>(0,4 kg / kW)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F6DD4AE-D01F-4AC6-850F-38A17FD0DCC6}"/>
                </a:ext>
              </a:extLst>
            </p:cNvPr>
            <p:cNvCxnSpPr>
              <a:cxnSpLocks/>
            </p:cNvCxnSpPr>
            <p:nvPr/>
          </p:nvCxnSpPr>
          <p:spPr>
            <a:xfrm>
              <a:off x="6219476" y="3372970"/>
              <a:ext cx="1219918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0EAC53A-ACA5-41B1-88D1-3F39A386D99E}"/>
              </a:ext>
            </a:extLst>
          </p:cNvPr>
          <p:cNvGrpSpPr/>
          <p:nvPr/>
        </p:nvGrpSpPr>
        <p:grpSpPr>
          <a:xfrm>
            <a:off x="9165127" y="2153587"/>
            <a:ext cx="1318294" cy="3582988"/>
            <a:chOff x="7641127" y="2153587"/>
            <a:chExt cx="1318294" cy="3582988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E17A8AC-2B8F-4FB1-A795-28BB39C0C917}"/>
                </a:ext>
              </a:extLst>
            </p:cNvPr>
            <p:cNvGrpSpPr/>
            <p:nvPr/>
          </p:nvGrpSpPr>
          <p:grpSpPr>
            <a:xfrm>
              <a:off x="7641127" y="2153587"/>
              <a:ext cx="1318294" cy="3582988"/>
              <a:chOff x="7641127" y="2153587"/>
              <a:chExt cx="1318294" cy="358298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1628BB5-47AC-4239-A7E2-8AF1D155C6A5}"/>
                  </a:ext>
                </a:extLst>
              </p:cNvPr>
              <p:cNvGrpSpPr/>
              <p:nvPr/>
            </p:nvGrpSpPr>
            <p:grpSpPr>
              <a:xfrm>
                <a:off x="7641127" y="2153587"/>
                <a:ext cx="1318294" cy="3582988"/>
                <a:chOff x="7641127" y="2153587"/>
                <a:chExt cx="1318294" cy="3582988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7BF1996F-214D-40F5-870A-B23A4CD24584}"/>
                    </a:ext>
                  </a:extLst>
                </p:cNvPr>
                <p:cNvSpPr/>
                <p:nvPr/>
              </p:nvSpPr>
              <p:spPr>
                <a:xfrm>
                  <a:off x="7660037" y="2588563"/>
                  <a:ext cx="1299384" cy="314801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71450" indent="-171450">
                    <a:buClr>
                      <a:schemeClr val="accent2"/>
                    </a:buClr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CO2 booster system</a:t>
                  </a: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0928C458-E801-43D9-9953-7765385EA44C}"/>
                    </a:ext>
                  </a:extLst>
                </p:cNvPr>
                <p:cNvSpPr/>
                <p:nvPr/>
              </p:nvSpPr>
              <p:spPr>
                <a:xfrm>
                  <a:off x="7699320" y="2664906"/>
                  <a:ext cx="976149" cy="16927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lvl="0"/>
                  <a:r>
                    <a:rPr lang="en-US" sz="1100" b="1" dirty="0">
                      <a:cs typeface="Arial" panose="020B0604020202020204" pitchFamily="34" charset="0"/>
                    </a:rPr>
                    <a:t>CO2 TC 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3FC68BB6-A157-4DA1-8472-0484735E3B7D}"/>
                    </a:ext>
                  </a:extLst>
                </p:cNvPr>
                <p:cNvSpPr/>
                <p:nvPr/>
              </p:nvSpPr>
              <p:spPr>
                <a:xfrm>
                  <a:off x="7660036" y="5032755"/>
                  <a:ext cx="1294953" cy="67710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/>
                  <a:r>
                    <a:rPr lang="en-US" sz="10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No R717-charge  </a:t>
                  </a:r>
                </a:p>
              </p:txBody>
            </p: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1ADDB1F1-C4E3-4187-A040-84F2B423C1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95052" y="3372970"/>
                  <a:ext cx="1219918" cy="0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969ACC00-797A-402D-81B5-D658B0752DFA}"/>
                    </a:ext>
                  </a:extLst>
                </p:cNvPr>
                <p:cNvGrpSpPr/>
                <p:nvPr/>
              </p:nvGrpSpPr>
              <p:grpSpPr>
                <a:xfrm>
                  <a:off x="7641127" y="2153587"/>
                  <a:ext cx="1313862" cy="3571136"/>
                  <a:chOff x="7641127" y="2153587"/>
                  <a:chExt cx="1313862" cy="3571136"/>
                </a:xfrm>
              </p:grpSpPr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7C4E45A8-DFB7-4E27-A7EF-EEA133CCF69F}"/>
                      </a:ext>
                    </a:extLst>
                  </p:cNvPr>
                  <p:cNvCxnSpPr>
                    <a:cxnSpLocks/>
                    <a:endCxn id="57" idx="0"/>
                  </p:cNvCxnSpPr>
                  <p:nvPr/>
                </p:nvCxnSpPr>
                <p:spPr>
                  <a:xfrm>
                    <a:off x="8309729" y="2153587"/>
                    <a:ext cx="0" cy="434976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F0A577F4-A3B7-4FCE-B299-86F0E231CA99}"/>
                      </a:ext>
                    </a:extLst>
                  </p:cNvPr>
                  <p:cNvSpPr/>
                  <p:nvPr/>
                </p:nvSpPr>
                <p:spPr>
                  <a:xfrm>
                    <a:off x="7641127" y="2603423"/>
                    <a:ext cx="1313862" cy="3121300"/>
                  </a:xfrm>
                  <a:prstGeom prst="rect">
                    <a:avLst/>
                  </a:prstGeom>
                  <a:noFill/>
                  <a:ln w="25400">
                    <a:solidFill>
                      <a:srgbClr val="E60A1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err="1"/>
                  </a:p>
                </p:txBody>
              </p:sp>
            </p:grp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A0289F4-0D4E-4DEE-929E-D8E5722B5E23}"/>
                  </a:ext>
                </a:extLst>
              </p:cNvPr>
              <p:cNvGrpSpPr/>
              <p:nvPr/>
            </p:nvGrpSpPr>
            <p:grpSpPr>
              <a:xfrm>
                <a:off x="8669836" y="2588563"/>
                <a:ext cx="285153" cy="323849"/>
                <a:chOff x="8289933" y="2873376"/>
                <a:chExt cx="434975" cy="434975"/>
              </a:xfrm>
            </p:grpSpPr>
            <p:sp>
              <p:nvSpPr>
                <p:cNvPr id="59" name="Rectangle: Single Corner Rounded 58">
                  <a:extLst>
                    <a:ext uri="{FF2B5EF4-FFF2-40B4-BE49-F238E27FC236}">
                      <a16:creationId xmlns:a16="http://schemas.microsoft.com/office/drawing/2014/main" id="{FE5D7943-C772-47C8-BA96-B3C893771763}"/>
                    </a:ext>
                  </a:extLst>
                </p:cNvPr>
                <p:cNvSpPr/>
                <p:nvPr/>
              </p:nvSpPr>
              <p:spPr>
                <a:xfrm rot="10800000">
                  <a:off x="8289933" y="2873376"/>
                  <a:ext cx="434975" cy="434975"/>
                </a:xfrm>
                <a:prstGeom prst="round1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100" dirty="0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9C7C7B74-EFD3-4C37-9D8D-14B0C2F97C5D}"/>
                    </a:ext>
                  </a:extLst>
                </p:cNvPr>
                <p:cNvSpPr/>
                <p:nvPr/>
              </p:nvSpPr>
              <p:spPr>
                <a:xfrm>
                  <a:off x="8336532" y="2952365"/>
                  <a:ext cx="341760" cy="227363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algn="ctr"/>
                  <a:r>
                    <a:rPr lang="nl-NL" sz="1100" b="1" dirty="0">
                      <a:solidFill>
                        <a:schemeClr val="bg1"/>
                      </a:solidFill>
                    </a:rPr>
                    <a:t>F</a:t>
                  </a:r>
                  <a:endParaRPr lang="en-US" sz="11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D108F99-F500-4199-86D3-CD621B14E6F3}"/>
                </a:ext>
              </a:extLst>
            </p:cNvPr>
            <p:cNvSpPr/>
            <p:nvPr/>
          </p:nvSpPr>
          <p:spPr>
            <a:xfrm>
              <a:off x="7708901" y="4518431"/>
              <a:ext cx="1193800" cy="390550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/>
                <a:t>Charge elimination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EE0D962-52F0-4AE5-BF99-9696A781C69D}"/>
              </a:ext>
            </a:extLst>
          </p:cNvPr>
          <p:cNvGrpSpPr/>
          <p:nvPr/>
        </p:nvGrpSpPr>
        <p:grpSpPr>
          <a:xfrm>
            <a:off x="4649342" y="2161525"/>
            <a:ext cx="1403808" cy="3575050"/>
            <a:chOff x="3125342" y="2161525"/>
            <a:chExt cx="1403808" cy="357505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9245E9A-5909-42EA-8D38-E3CFAB7B595C}"/>
                </a:ext>
              </a:extLst>
            </p:cNvPr>
            <p:cNvGrpSpPr/>
            <p:nvPr/>
          </p:nvGrpSpPr>
          <p:grpSpPr>
            <a:xfrm>
              <a:off x="3125342" y="2588563"/>
              <a:ext cx="1403808" cy="3148012"/>
              <a:chOff x="3125342" y="2588563"/>
              <a:chExt cx="1403808" cy="3148012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F24EF78F-17EC-4904-8A87-7617390EA645}"/>
                  </a:ext>
                </a:extLst>
              </p:cNvPr>
              <p:cNvGrpSpPr/>
              <p:nvPr/>
            </p:nvGrpSpPr>
            <p:grpSpPr>
              <a:xfrm>
                <a:off x="3125344" y="2588563"/>
                <a:ext cx="1403806" cy="3148012"/>
                <a:chOff x="3125344" y="2588563"/>
                <a:chExt cx="1403806" cy="3148012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7202066-1B5B-4B3E-9705-84027AFCE6CA}"/>
                    </a:ext>
                  </a:extLst>
                </p:cNvPr>
                <p:cNvSpPr/>
                <p:nvPr/>
              </p:nvSpPr>
              <p:spPr>
                <a:xfrm>
                  <a:off x="3125344" y="2588563"/>
                  <a:ext cx="1403801" cy="31480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71450" indent="-171450">
                    <a:buClr>
                      <a:schemeClr val="accent2"/>
                    </a:buClr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Ammonia DX-system reduce the required liquid charge</a:t>
                  </a:r>
                </a:p>
              </p:txBody>
            </p: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A18E33C6-7878-4BC4-A36A-7061BC50858A}"/>
                    </a:ext>
                  </a:extLst>
                </p:cNvPr>
                <p:cNvGrpSpPr/>
                <p:nvPr/>
              </p:nvGrpSpPr>
              <p:grpSpPr>
                <a:xfrm>
                  <a:off x="4243997" y="2588563"/>
                  <a:ext cx="285153" cy="323849"/>
                  <a:chOff x="4934181" y="2873376"/>
                  <a:chExt cx="434975" cy="434975"/>
                </a:xfrm>
              </p:grpSpPr>
              <p:sp>
                <p:nvSpPr>
                  <p:cNvPr id="26" name="Rectangle: Single Corner Rounded 25">
                    <a:extLst>
                      <a:ext uri="{FF2B5EF4-FFF2-40B4-BE49-F238E27FC236}">
                        <a16:creationId xmlns:a16="http://schemas.microsoft.com/office/drawing/2014/main" id="{A4124AFC-742A-4A8D-92AE-B1FC9FFB882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934181" y="2873376"/>
                    <a:ext cx="434975" cy="434975"/>
                  </a:xfrm>
                  <a:prstGeom prst="round1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 w="95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100" dirty="0"/>
                  </a:p>
                </p:txBody>
              </p:sp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AB227D42-9740-4B5B-8FEF-A10686F5D26D}"/>
                      </a:ext>
                    </a:extLst>
                  </p:cNvPr>
                  <p:cNvSpPr/>
                  <p:nvPr/>
                </p:nvSpPr>
                <p:spPr>
                  <a:xfrm>
                    <a:off x="4980783" y="2952365"/>
                    <a:ext cx="341760" cy="227363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n-US" sz="1100" b="1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D0A62A8E-E247-4328-AFF1-92C317A5DE8D}"/>
                    </a:ext>
                  </a:extLst>
                </p:cNvPr>
                <p:cNvSpPr/>
                <p:nvPr/>
              </p:nvSpPr>
              <p:spPr>
                <a:xfrm>
                  <a:off x="3164628" y="2664906"/>
                  <a:ext cx="976149" cy="338554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lvl="0"/>
                  <a:r>
                    <a:rPr lang="en-US" sz="1100" b="1" dirty="0">
                      <a:cs typeface="Arial" panose="020B0604020202020204" pitchFamily="34" charset="0"/>
                    </a:rPr>
                    <a:t>Ammonia-DX system</a:t>
                  </a:r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96D16F4-D113-465F-B485-18DD5E8A3D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04811" y="3372970"/>
                  <a:ext cx="1219918" cy="0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86C93B6-D927-4CEF-98DD-481C1143FFD0}"/>
                  </a:ext>
                </a:extLst>
              </p:cNvPr>
              <p:cNvSpPr/>
              <p:nvPr/>
            </p:nvSpPr>
            <p:spPr>
              <a:xfrm>
                <a:off x="3125342" y="5032755"/>
                <a:ext cx="1403801" cy="67710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/>
                <a:r>
                  <a:rPr lang="en-US" sz="1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R717-charge e.g.</a:t>
                </a:r>
              </a:p>
              <a:p>
                <a:pPr lvl="0" algn="ctr"/>
                <a:r>
                  <a:rPr lang="en-US" sz="10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2 x 5.000 kg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(2,5 kg / kW)</a:t>
                </a:r>
              </a:p>
            </p:txBody>
          </p: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92BC80-C48D-4388-A93F-D7320BC5CF93}"/>
                </a:ext>
              </a:extLst>
            </p:cNvPr>
            <p:cNvCxnSpPr/>
            <p:nvPr/>
          </p:nvCxnSpPr>
          <p:spPr>
            <a:xfrm>
              <a:off x="3808994" y="2161525"/>
              <a:ext cx="0" cy="43497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869432-136B-4A08-8B81-07652D2F59E1}"/>
              </a:ext>
            </a:extLst>
          </p:cNvPr>
          <p:cNvGrpSpPr/>
          <p:nvPr/>
        </p:nvGrpSpPr>
        <p:grpSpPr>
          <a:xfrm>
            <a:off x="6160304" y="2161525"/>
            <a:ext cx="1403810" cy="3575050"/>
            <a:chOff x="4636304" y="2161525"/>
            <a:chExt cx="1403810" cy="357505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57F61CE-0C81-4987-AF6D-22C3B8254779}"/>
                </a:ext>
              </a:extLst>
            </p:cNvPr>
            <p:cNvGrpSpPr/>
            <p:nvPr/>
          </p:nvGrpSpPr>
          <p:grpSpPr>
            <a:xfrm>
              <a:off x="4636304" y="2588563"/>
              <a:ext cx="1403810" cy="3148012"/>
              <a:chOff x="4636304" y="2588563"/>
              <a:chExt cx="1403810" cy="314801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E7C3BC6-3AFF-46B0-9E85-5D3F2D7B0616}"/>
                  </a:ext>
                </a:extLst>
              </p:cNvPr>
              <p:cNvSpPr/>
              <p:nvPr/>
            </p:nvSpPr>
            <p:spPr>
              <a:xfrm>
                <a:off x="4636307" y="2588563"/>
                <a:ext cx="1403801" cy="31480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822960" rIns="9144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71450" indent="-171450">
                  <a:buClr>
                    <a:schemeClr val="accent2"/>
                  </a:buClr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Ammonia-CO2 cascade system or Ammonia-CO2 brine system </a:t>
                </a: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9F51D14-6E83-4CFD-B2E0-BD2A014815C2}"/>
                  </a:ext>
                </a:extLst>
              </p:cNvPr>
              <p:cNvGrpSpPr/>
              <p:nvPr/>
            </p:nvGrpSpPr>
            <p:grpSpPr>
              <a:xfrm>
                <a:off x="4636304" y="2588563"/>
                <a:ext cx="1403810" cy="3121300"/>
                <a:chOff x="4636304" y="2588563"/>
                <a:chExt cx="1403810" cy="3121300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4B19BF41-A3ED-459E-B025-25EAC656E4DD}"/>
                    </a:ext>
                  </a:extLst>
                </p:cNvPr>
                <p:cNvGrpSpPr/>
                <p:nvPr/>
              </p:nvGrpSpPr>
              <p:grpSpPr>
                <a:xfrm>
                  <a:off x="5754961" y="2588563"/>
                  <a:ext cx="285153" cy="323849"/>
                  <a:chOff x="6612057" y="2873376"/>
                  <a:chExt cx="434975" cy="434975"/>
                </a:xfrm>
              </p:grpSpPr>
              <p:sp>
                <p:nvSpPr>
                  <p:cNvPr id="29" name="Rectangle: Single Corner Rounded 28">
                    <a:extLst>
                      <a:ext uri="{FF2B5EF4-FFF2-40B4-BE49-F238E27FC236}">
                        <a16:creationId xmlns:a16="http://schemas.microsoft.com/office/drawing/2014/main" id="{C4D65DB9-2787-4C8D-8DD5-73153E30E8B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612057" y="2873376"/>
                    <a:ext cx="434975" cy="434975"/>
                  </a:xfrm>
                  <a:prstGeom prst="round1Rect">
                    <a:avLst>
                      <a:gd name="adj" fmla="val 50000"/>
                    </a:avLst>
                  </a:prstGeom>
                  <a:solidFill>
                    <a:schemeClr val="accent1"/>
                  </a:solidFill>
                  <a:ln w="95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100" dirty="0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EAAD5099-C955-49A2-AB9C-3BE0F1AEDBA0}"/>
                      </a:ext>
                    </a:extLst>
                  </p:cNvPr>
                  <p:cNvSpPr/>
                  <p:nvPr/>
                </p:nvSpPr>
                <p:spPr>
                  <a:xfrm>
                    <a:off x="6658657" y="2952365"/>
                    <a:ext cx="341760" cy="227363"/>
                  </a:xfrm>
                  <a:prstGeom prst="rect">
                    <a:avLst/>
                  </a:prstGeom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/>
                    <a:r>
                      <a:rPr lang="en-US" sz="1100" b="1" dirty="0">
                        <a:solidFill>
                          <a:schemeClr val="bg1"/>
                        </a:solidFill>
                      </a:rPr>
                      <a:t>D</a:t>
                    </a:r>
                  </a:p>
                </p:txBody>
              </p:sp>
            </p:grp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1CAAC2C-B99E-42ED-96D4-93692617051A}"/>
                    </a:ext>
                  </a:extLst>
                </p:cNvPr>
                <p:cNvSpPr/>
                <p:nvPr/>
              </p:nvSpPr>
              <p:spPr>
                <a:xfrm>
                  <a:off x="4675591" y="2664906"/>
                  <a:ext cx="976149" cy="16927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 lvl="0"/>
                  <a:r>
                    <a:rPr lang="en-US" sz="1100" b="1" dirty="0">
                      <a:cs typeface="Arial" panose="020B0604020202020204" pitchFamily="34" charset="0"/>
                    </a:rPr>
                    <a:t>Ammonia-CO2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51EED60F-94D0-4C60-BE00-DD15BE146F20}"/>
                    </a:ext>
                  </a:extLst>
                </p:cNvPr>
                <p:cNvSpPr/>
                <p:nvPr/>
              </p:nvSpPr>
              <p:spPr>
                <a:xfrm>
                  <a:off x="4636304" y="5032755"/>
                  <a:ext cx="1403801" cy="67710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/>
                  <a:r>
                    <a:rPr lang="en-US" sz="10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R717-charge</a:t>
                  </a:r>
                </a:p>
                <a:p>
                  <a:pPr lvl="0" algn="ctr"/>
                  <a:r>
                    <a:rPr lang="en-US" sz="10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~</a:t>
                  </a:r>
                  <a:r>
                    <a:rPr lang="en-US" sz="1000" b="1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2.000 kg</a:t>
                  </a: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(0,5 kg / kW)</a:t>
                  </a:r>
                </a:p>
              </p:txBody>
            </p: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0CEB39E-94C6-4530-A184-F54CA43312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15775" y="3372970"/>
                  <a:ext cx="1219918" cy="0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54D7A39-AE93-4F92-BC4E-BB6DCE75F5E9}"/>
                </a:ext>
              </a:extLst>
            </p:cNvPr>
            <p:cNvCxnSpPr/>
            <p:nvPr/>
          </p:nvCxnSpPr>
          <p:spPr>
            <a:xfrm>
              <a:off x="5325734" y="2161525"/>
              <a:ext cx="0" cy="43497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1BE6C95A-B290-47F6-A120-80C127E64314}"/>
              </a:ext>
            </a:extLst>
          </p:cNvPr>
          <p:cNvSpPr/>
          <p:nvPr/>
        </p:nvSpPr>
        <p:spPr>
          <a:xfrm>
            <a:off x="4728812" y="4518432"/>
            <a:ext cx="4234581" cy="38393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/>
              <a:t>Charge reduction </a:t>
            </a:r>
            <a:br>
              <a:rPr lang="en-US" sz="1100" b="1" dirty="0"/>
            </a:br>
            <a:r>
              <a:rPr lang="en-US" sz="1100" b="1" dirty="0"/>
              <a:t>is an attractive mitigation solution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89" y="47729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How to reduce NH3 charge ?</a:t>
            </a:r>
          </a:p>
        </p:txBody>
      </p:sp>
    </p:spTree>
    <p:extLst>
      <p:ext uri="{BB962C8B-B14F-4D97-AF65-F5344CB8AC3E}">
        <p14:creationId xmlns:p14="http://schemas.microsoft.com/office/powerpoint/2010/main" val="6378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>
            <a:extLst>
              <a:ext uri="{FF2B5EF4-FFF2-40B4-BE49-F238E27FC236}">
                <a16:creationId xmlns:a16="http://schemas.microsoft.com/office/drawing/2014/main" id="{7978FD8B-BF90-414F-9DE2-7175D72F1B60}"/>
              </a:ext>
            </a:extLst>
          </p:cNvPr>
          <p:cNvSpPr txBox="1">
            <a:spLocks/>
          </p:cNvSpPr>
          <p:nvPr/>
        </p:nvSpPr>
        <p:spPr>
          <a:xfrm>
            <a:off x="2390283" y="913"/>
            <a:ext cx="8189287" cy="41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Industrial Systems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4F37A84-0DC9-49A4-B820-A311764E47EC}"/>
              </a:ext>
            </a:extLst>
          </p:cNvPr>
          <p:cNvGrpSpPr/>
          <p:nvPr/>
        </p:nvGrpSpPr>
        <p:grpSpPr>
          <a:xfrm>
            <a:off x="1520094" y="-1934"/>
            <a:ext cx="870189" cy="433067"/>
            <a:chOff x="0" y="293096"/>
            <a:chExt cx="870189" cy="433067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B20D897A-077E-4A74-B586-8544CC3604DB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06061FE-2D46-4C6D-8993-9A6249BCE033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4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131" name="Title 1">
            <a:extLst>
              <a:ext uri="{FF2B5EF4-FFF2-40B4-BE49-F238E27FC236}">
                <a16:creationId xmlns:a16="http://schemas.microsoft.com/office/drawing/2014/main" id="{6832E578-0C6E-4B27-B216-B0AF557E95F0}"/>
              </a:ext>
            </a:extLst>
          </p:cNvPr>
          <p:cNvSpPr txBox="1">
            <a:spLocks/>
          </p:cNvSpPr>
          <p:nvPr/>
        </p:nvSpPr>
        <p:spPr>
          <a:xfrm>
            <a:off x="2542682" y="550568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/>
                </a:solidFill>
              </a:rPr>
              <a:t>Variables to consider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0D30D8-D870-4A03-A895-C5A74785C76E}"/>
              </a:ext>
            </a:extLst>
          </p:cNvPr>
          <p:cNvSpPr txBox="1"/>
          <p:nvPr/>
        </p:nvSpPr>
        <p:spPr>
          <a:xfrm>
            <a:off x="2213113" y="1842052"/>
            <a:ext cx="81874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Design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Capacities: 1 to 5 MW / 300TR to 1500 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Performance and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pressure ratings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Components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Efficiency of evaporators/system due to fouling. (e.g. Oil)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Operators and contractors learning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0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1238AB6-E929-4264-845B-DC04AAD40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1857"/>
            <a:ext cx="10515600" cy="1325563"/>
          </a:xfrm>
        </p:spPr>
        <p:txBody>
          <a:bodyPr/>
          <a:lstStyle/>
          <a:p>
            <a:r>
              <a:rPr lang="en-GB" altLang="en-US" sz="2800" b="1" dirty="0">
                <a:latin typeface="Arial" panose="020B0604020202020204" pitchFamily="34" charset="0"/>
              </a:rPr>
              <a:t>Refrigeration cycles with CO</a:t>
            </a:r>
            <a:r>
              <a:rPr lang="en-GB" altLang="en-US" sz="2800" b="1" baseline="-20000" dirty="0">
                <a:latin typeface="Arial" panose="020B0604020202020204" pitchFamily="34" charset="0"/>
              </a:rPr>
              <a:t>2 </a:t>
            </a:r>
            <a:r>
              <a:rPr lang="en-GB" altLang="en-US" sz="2800" b="1" dirty="0">
                <a:latin typeface="Arial" panose="020B0604020202020204" pitchFamily="34" charset="0"/>
              </a:rPr>
              <a:t>- General Overview</a:t>
            </a:r>
            <a:endParaRPr lang="en-GB" altLang="en-US" sz="2800" b="1" baseline="-20000" dirty="0">
              <a:latin typeface="Arial" panose="020B0604020202020204" pitchFamily="34" charset="0"/>
            </a:endParaRPr>
          </a:p>
        </p:txBody>
      </p:sp>
      <p:pic>
        <p:nvPicPr>
          <p:cNvPr id="71683" name="Picture 3">
            <a:extLst>
              <a:ext uri="{FF2B5EF4-FFF2-40B4-BE49-F238E27FC236}">
                <a16:creationId xmlns:a16="http://schemas.microsoft.com/office/drawing/2014/main" id="{72128B63-ED04-4312-86F6-02269D94A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8191500" cy="536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84" name="Group 4">
            <a:extLst>
              <a:ext uri="{FF2B5EF4-FFF2-40B4-BE49-F238E27FC236}">
                <a16:creationId xmlns:a16="http://schemas.microsoft.com/office/drawing/2014/main" id="{4F4CA741-E325-4B78-9B94-1408070CBA6A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962400"/>
            <a:ext cx="4648200" cy="1371600"/>
            <a:chOff x="1488" y="2496"/>
            <a:chExt cx="2928" cy="864"/>
          </a:xfrm>
        </p:grpSpPr>
        <p:grpSp>
          <p:nvGrpSpPr>
            <p:cNvPr id="71685" name="Group 5">
              <a:extLst>
                <a:ext uri="{FF2B5EF4-FFF2-40B4-BE49-F238E27FC236}">
                  <a16:creationId xmlns:a16="http://schemas.microsoft.com/office/drawing/2014/main" id="{15AC014C-05D4-445B-A167-BEA3CDB68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496"/>
              <a:ext cx="2928" cy="864"/>
              <a:chOff x="1488" y="2496"/>
              <a:chExt cx="2928" cy="864"/>
            </a:xfrm>
          </p:grpSpPr>
          <p:sp>
            <p:nvSpPr>
              <p:cNvPr id="71686" name="Line 6">
                <a:extLst>
                  <a:ext uri="{FF2B5EF4-FFF2-40B4-BE49-F238E27FC236}">
                    <a16:creationId xmlns:a16="http://schemas.microsoft.com/office/drawing/2014/main" id="{F56875A4-A2D1-4DED-A701-58F8F61FC8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2496"/>
                <a:ext cx="432" cy="864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Line 7">
                <a:extLst>
                  <a:ext uri="{FF2B5EF4-FFF2-40B4-BE49-F238E27FC236}">
                    <a16:creationId xmlns:a16="http://schemas.microsoft.com/office/drawing/2014/main" id="{67B6A7FC-B934-4B4F-ADB9-363C3A6E4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360"/>
                <a:ext cx="2496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Line 8">
                <a:extLst>
                  <a:ext uri="{FF2B5EF4-FFF2-40B4-BE49-F238E27FC236}">
                    <a16:creationId xmlns:a16="http://schemas.microsoft.com/office/drawing/2014/main" id="{C83C3546-FBBC-47AE-8013-AD7EB02D5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96"/>
                <a:ext cx="0" cy="864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9" name="Line 9">
                <a:extLst>
                  <a:ext uri="{FF2B5EF4-FFF2-40B4-BE49-F238E27FC236}">
                    <a16:creationId xmlns:a16="http://schemas.microsoft.com/office/drawing/2014/main" id="{3A620F15-9664-445B-8368-A122CD7905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96"/>
                <a:ext cx="2928" cy="0"/>
              </a:xfrm>
              <a:prstGeom prst="line">
                <a:avLst/>
              </a:prstGeom>
              <a:noFill/>
              <a:ln w="635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90" name="Text Box 10">
              <a:extLst>
                <a:ext uri="{FF2B5EF4-FFF2-40B4-BE49-F238E27FC236}">
                  <a16:creationId xmlns:a16="http://schemas.microsoft.com/office/drawing/2014/main" id="{82510DDF-F5A4-4D86-9A77-A449BC90AD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544"/>
              <a:ext cx="985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en-US" sz="2000" b="1" dirty="0"/>
                <a:t>SUBCRITICAL</a:t>
              </a:r>
              <a:endParaRPr lang="en-US" altLang="en-US" sz="2000" b="1" dirty="0"/>
            </a:p>
          </p:txBody>
        </p:sp>
      </p:grpSp>
      <p:grpSp>
        <p:nvGrpSpPr>
          <p:cNvPr id="71691" name="Group 11">
            <a:extLst>
              <a:ext uri="{FF2B5EF4-FFF2-40B4-BE49-F238E27FC236}">
                <a16:creationId xmlns:a16="http://schemas.microsoft.com/office/drawing/2014/main" id="{C7A03E6E-7C45-4A31-B0A9-7E54764F6CD5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828800"/>
            <a:ext cx="3505200" cy="2133600"/>
            <a:chOff x="2448" y="1152"/>
            <a:chExt cx="2208" cy="1344"/>
          </a:xfrm>
        </p:grpSpPr>
        <p:grpSp>
          <p:nvGrpSpPr>
            <p:cNvPr id="71692" name="Group 12">
              <a:extLst>
                <a:ext uri="{FF2B5EF4-FFF2-40B4-BE49-F238E27FC236}">
                  <a16:creationId xmlns:a16="http://schemas.microsoft.com/office/drawing/2014/main" id="{B06E3BA2-6EE3-4A86-B945-B8379134C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152"/>
              <a:ext cx="2208" cy="1344"/>
              <a:chOff x="2448" y="1152"/>
              <a:chExt cx="2208" cy="1344"/>
            </a:xfrm>
          </p:grpSpPr>
          <p:sp>
            <p:nvSpPr>
              <p:cNvPr id="71693" name="Line 13">
                <a:extLst>
                  <a:ext uri="{FF2B5EF4-FFF2-40B4-BE49-F238E27FC236}">
                    <a16:creationId xmlns:a16="http://schemas.microsoft.com/office/drawing/2014/main" id="{107988F3-10B0-4D4A-A470-C2723812A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84" y="1152"/>
                <a:ext cx="672" cy="13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4" name="Line 14">
                <a:extLst>
                  <a:ext uri="{FF2B5EF4-FFF2-40B4-BE49-F238E27FC236}">
                    <a16:creationId xmlns:a16="http://schemas.microsoft.com/office/drawing/2014/main" id="{40ABEA2F-5A4C-4CB1-9743-575732B6CD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5" y="2496"/>
                <a:ext cx="1529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5" name="Line 15">
                <a:extLst>
                  <a:ext uri="{FF2B5EF4-FFF2-40B4-BE49-F238E27FC236}">
                    <a16:creationId xmlns:a16="http://schemas.microsoft.com/office/drawing/2014/main" id="{1AF8DF75-7091-4676-88F8-E4437762F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8" y="1152"/>
                <a:ext cx="0" cy="1344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6" name="Line 16">
                <a:extLst>
                  <a:ext uri="{FF2B5EF4-FFF2-40B4-BE49-F238E27FC236}">
                    <a16:creationId xmlns:a16="http://schemas.microsoft.com/office/drawing/2014/main" id="{236FFF28-F98A-42C4-998A-5900F081D0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8" y="1152"/>
                <a:ext cx="2208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97" name="Text Box 17">
              <a:extLst>
                <a:ext uri="{FF2B5EF4-FFF2-40B4-BE49-F238E27FC236}">
                  <a16:creationId xmlns:a16="http://schemas.microsoft.com/office/drawing/2014/main" id="{5C8B729E-3087-4151-9440-3EB31AA75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200"/>
              <a:ext cx="1163" cy="2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en-US" sz="2000" b="1"/>
                <a:t>TRANSCRITICAL</a:t>
              </a:r>
              <a:endParaRPr lang="en-US" altLang="en-US" sz="2000" b="1"/>
            </a:p>
          </p:txBody>
        </p:sp>
      </p:grpSp>
      <p:grpSp>
        <p:nvGrpSpPr>
          <p:cNvPr id="71698" name="Group 18">
            <a:extLst>
              <a:ext uri="{FF2B5EF4-FFF2-40B4-BE49-F238E27FC236}">
                <a16:creationId xmlns:a16="http://schemas.microsoft.com/office/drawing/2014/main" id="{4C4B7DD3-6F3A-48F6-8416-DBE506F7CD7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828800"/>
            <a:ext cx="5943600" cy="3505200"/>
            <a:chOff x="864" y="1152"/>
            <a:chExt cx="3744" cy="2208"/>
          </a:xfrm>
        </p:grpSpPr>
        <p:grpSp>
          <p:nvGrpSpPr>
            <p:cNvPr id="71699" name="Group 19">
              <a:extLst>
                <a:ext uri="{FF2B5EF4-FFF2-40B4-BE49-F238E27FC236}">
                  <a16:creationId xmlns:a16="http://schemas.microsoft.com/office/drawing/2014/main" id="{FF4F970D-9DA8-4F4F-9EFC-735E0C408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152"/>
              <a:ext cx="3360" cy="2208"/>
              <a:chOff x="1152" y="1152"/>
              <a:chExt cx="3360" cy="2208"/>
            </a:xfrm>
          </p:grpSpPr>
          <p:sp>
            <p:nvSpPr>
              <p:cNvPr id="71700" name="Line 20">
                <a:extLst>
                  <a:ext uri="{FF2B5EF4-FFF2-40B4-BE49-F238E27FC236}">
                    <a16:creationId xmlns:a16="http://schemas.microsoft.com/office/drawing/2014/main" id="{6AA6E06F-D592-4CD3-BE25-F25B71049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1152"/>
                <a:ext cx="672" cy="13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1" name="Line 21">
                <a:extLst>
                  <a:ext uri="{FF2B5EF4-FFF2-40B4-BE49-F238E27FC236}">
                    <a16:creationId xmlns:a16="http://schemas.microsoft.com/office/drawing/2014/main" id="{E291282A-5EB6-44AE-8791-EF521CD869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1152"/>
                <a:ext cx="0" cy="134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2" name="Line 22">
                <a:extLst>
                  <a:ext uri="{FF2B5EF4-FFF2-40B4-BE49-F238E27FC236}">
                    <a16:creationId xmlns:a16="http://schemas.microsoft.com/office/drawing/2014/main" id="{9456192F-E6D2-41D5-8C07-DA8285BB2A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1152"/>
                <a:ext cx="220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3" name="Line 23">
                <a:extLst>
                  <a:ext uri="{FF2B5EF4-FFF2-40B4-BE49-F238E27FC236}">
                    <a16:creationId xmlns:a16="http://schemas.microsoft.com/office/drawing/2014/main" id="{5A001DDD-BEE0-4FD8-9995-43AA5BEC6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0" y="2496"/>
                <a:ext cx="432" cy="86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4" name="Line 24">
                <a:extLst>
                  <a:ext uri="{FF2B5EF4-FFF2-40B4-BE49-F238E27FC236}">
                    <a16:creationId xmlns:a16="http://schemas.microsoft.com/office/drawing/2014/main" id="{0172E883-F7E7-46FE-83F4-D95AC4502C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3360"/>
                <a:ext cx="2496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5" name="Line 25">
                <a:extLst>
                  <a:ext uri="{FF2B5EF4-FFF2-40B4-BE49-F238E27FC236}">
                    <a16:creationId xmlns:a16="http://schemas.microsoft.com/office/drawing/2014/main" id="{91032626-B98E-4262-B158-1DEEAFADE4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496"/>
                <a:ext cx="0" cy="86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6" name="Line 26">
                <a:extLst>
                  <a:ext uri="{FF2B5EF4-FFF2-40B4-BE49-F238E27FC236}">
                    <a16:creationId xmlns:a16="http://schemas.microsoft.com/office/drawing/2014/main" id="{54A0075E-7092-4437-83DA-8BA0907DA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496"/>
                <a:ext cx="292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7" name="Text Box 27">
                <a:extLst>
                  <a:ext uri="{FF2B5EF4-FFF2-40B4-BE49-F238E27FC236}">
                    <a16:creationId xmlns:a16="http://schemas.microsoft.com/office/drawing/2014/main" id="{6BF08A8D-AC87-46AF-85D7-76D5444E83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68"/>
                <a:ext cx="919" cy="4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a-DK" altLang="en-US" sz="2000" b="1">
                    <a:solidFill>
                      <a:srgbClr val="FF0000"/>
                    </a:solidFill>
                  </a:rPr>
                  <a:t>TWO-STAGE</a:t>
                </a:r>
              </a:p>
              <a:p>
                <a:r>
                  <a:rPr lang="da-DK" altLang="en-US" sz="2000" b="1">
                    <a:solidFill>
                      <a:srgbClr val="FF0000"/>
                    </a:solidFill>
                  </a:rPr>
                  <a:t>COMBINED</a:t>
                </a:r>
                <a:endParaRPr lang="en-US" altLang="en-US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1708" name="Line 28">
              <a:extLst>
                <a:ext uri="{FF2B5EF4-FFF2-40B4-BE49-F238E27FC236}">
                  <a16:creationId xmlns:a16="http://schemas.microsoft.com/office/drawing/2014/main" id="{293E6525-D647-4171-8513-53CE61F31C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576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6338" name="Picture 2">
            <a:extLst>
              <a:ext uri="{FF2B5EF4-FFF2-40B4-BE49-F238E27FC236}">
                <a16:creationId xmlns:a16="http://schemas.microsoft.com/office/drawing/2014/main" id="{E3F62D6F-E069-46B5-99D8-924EDB990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09639"/>
            <a:ext cx="9144000" cy="576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6339" name="Line 3">
            <a:extLst>
              <a:ext uri="{FF2B5EF4-FFF2-40B4-BE49-F238E27FC236}">
                <a16:creationId xmlns:a16="http://schemas.microsoft.com/office/drawing/2014/main" id="{523818E8-BC52-400D-927B-1399C83B23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39213" y="3519488"/>
            <a:ext cx="4762" cy="36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6340" name="Group 4">
            <a:extLst>
              <a:ext uri="{FF2B5EF4-FFF2-40B4-BE49-F238E27FC236}">
                <a16:creationId xmlns:a16="http://schemas.microsoft.com/office/drawing/2014/main" id="{19623AFD-D803-4343-9B5D-92D374FBB1F7}"/>
              </a:ext>
            </a:extLst>
          </p:cNvPr>
          <p:cNvGrpSpPr>
            <a:grpSpLocks/>
          </p:cNvGrpSpPr>
          <p:nvPr/>
        </p:nvGrpSpPr>
        <p:grpSpPr bwMode="auto">
          <a:xfrm>
            <a:off x="5000626" y="814389"/>
            <a:ext cx="4137025" cy="5195887"/>
            <a:chOff x="2190" y="342"/>
            <a:chExt cx="2606" cy="3273"/>
          </a:xfrm>
        </p:grpSpPr>
        <p:sp>
          <p:nvSpPr>
            <p:cNvPr id="526341" name="Freeform 5">
              <a:extLst>
                <a:ext uri="{FF2B5EF4-FFF2-40B4-BE49-F238E27FC236}">
                  <a16:creationId xmlns:a16="http://schemas.microsoft.com/office/drawing/2014/main" id="{39EC900B-48ED-4B69-97A7-8D80BD890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576"/>
              <a:ext cx="2372" cy="3039"/>
            </a:xfrm>
            <a:custGeom>
              <a:avLst/>
              <a:gdLst>
                <a:gd name="T0" fmla="*/ 0 w 2372"/>
                <a:gd name="T1" fmla="*/ 0 h 3039"/>
                <a:gd name="T2" fmla="*/ 35 w 2372"/>
                <a:gd name="T3" fmla="*/ 75 h 3039"/>
                <a:gd name="T4" fmla="*/ 77 w 2372"/>
                <a:gd name="T5" fmla="*/ 144 h 3039"/>
                <a:gd name="T6" fmla="*/ 132 w 2372"/>
                <a:gd name="T7" fmla="*/ 210 h 3039"/>
                <a:gd name="T8" fmla="*/ 165 w 2372"/>
                <a:gd name="T9" fmla="*/ 245 h 3039"/>
                <a:gd name="T10" fmla="*/ 212 w 2372"/>
                <a:gd name="T11" fmla="*/ 282 h 3039"/>
                <a:gd name="T12" fmla="*/ 291 w 2372"/>
                <a:gd name="T13" fmla="*/ 330 h 3039"/>
                <a:gd name="T14" fmla="*/ 338 w 2372"/>
                <a:gd name="T15" fmla="*/ 344 h 3039"/>
                <a:gd name="T16" fmla="*/ 389 w 2372"/>
                <a:gd name="T17" fmla="*/ 354 h 3039"/>
                <a:gd name="T18" fmla="*/ 447 w 2372"/>
                <a:gd name="T19" fmla="*/ 371 h 3039"/>
                <a:gd name="T20" fmla="*/ 570 w 2372"/>
                <a:gd name="T21" fmla="*/ 381 h 3039"/>
                <a:gd name="T22" fmla="*/ 681 w 2372"/>
                <a:gd name="T23" fmla="*/ 389 h 3039"/>
                <a:gd name="T24" fmla="*/ 978 w 2372"/>
                <a:gd name="T25" fmla="*/ 416 h 3039"/>
                <a:gd name="T26" fmla="*/ 1188 w 2372"/>
                <a:gd name="T27" fmla="*/ 455 h 3039"/>
                <a:gd name="T28" fmla="*/ 1355 w 2372"/>
                <a:gd name="T29" fmla="*/ 504 h 3039"/>
                <a:gd name="T30" fmla="*/ 1458 w 2372"/>
                <a:gd name="T31" fmla="*/ 546 h 3039"/>
                <a:gd name="T32" fmla="*/ 1572 w 2372"/>
                <a:gd name="T33" fmla="*/ 606 h 3039"/>
                <a:gd name="T34" fmla="*/ 1653 w 2372"/>
                <a:gd name="T35" fmla="*/ 666 h 3039"/>
                <a:gd name="T36" fmla="*/ 1746 w 2372"/>
                <a:gd name="T37" fmla="*/ 746 h 3039"/>
                <a:gd name="T38" fmla="*/ 1830 w 2372"/>
                <a:gd name="T39" fmla="*/ 831 h 3039"/>
                <a:gd name="T40" fmla="*/ 1934 w 2372"/>
                <a:gd name="T41" fmla="*/ 969 h 3039"/>
                <a:gd name="T42" fmla="*/ 1997 w 2372"/>
                <a:gd name="T43" fmla="*/ 1082 h 3039"/>
                <a:gd name="T44" fmla="*/ 2064 w 2372"/>
                <a:gd name="T45" fmla="*/ 1220 h 3039"/>
                <a:gd name="T46" fmla="*/ 2105 w 2372"/>
                <a:gd name="T47" fmla="*/ 1328 h 3039"/>
                <a:gd name="T48" fmla="*/ 2153 w 2372"/>
                <a:gd name="T49" fmla="*/ 1470 h 3039"/>
                <a:gd name="T50" fmla="*/ 2178 w 2372"/>
                <a:gd name="T51" fmla="*/ 1557 h 3039"/>
                <a:gd name="T52" fmla="*/ 2207 w 2372"/>
                <a:gd name="T53" fmla="*/ 1668 h 3039"/>
                <a:gd name="T54" fmla="*/ 2253 w 2372"/>
                <a:gd name="T55" fmla="*/ 1878 h 3039"/>
                <a:gd name="T56" fmla="*/ 2279 w 2372"/>
                <a:gd name="T57" fmla="*/ 2024 h 3039"/>
                <a:gd name="T58" fmla="*/ 2298 w 2372"/>
                <a:gd name="T59" fmla="*/ 2172 h 3039"/>
                <a:gd name="T60" fmla="*/ 2315 w 2372"/>
                <a:gd name="T61" fmla="*/ 2328 h 3039"/>
                <a:gd name="T62" fmla="*/ 2331 w 2372"/>
                <a:gd name="T63" fmla="*/ 2471 h 3039"/>
                <a:gd name="T64" fmla="*/ 2342 w 2372"/>
                <a:gd name="T65" fmla="*/ 2610 h 3039"/>
                <a:gd name="T66" fmla="*/ 2358 w 2372"/>
                <a:gd name="T67" fmla="*/ 2819 h 3039"/>
                <a:gd name="T68" fmla="*/ 2372 w 2372"/>
                <a:gd name="T69" fmla="*/ 3039 h 3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72" h="3039">
                  <a:moveTo>
                    <a:pt x="0" y="0"/>
                  </a:moveTo>
                  <a:lnTo>
                    <a:pt x="35" y="75"/>
                  </a:lnTo>
                  <a:lnTo>
                    <a:pt x="77" y="144"/>
                  </a:lnTo>
                  <a:lnTo>
                    <a:pt x="132" y="210"/>
                  </a:lnTo>
                  <a:lnTo>
                    <a:pt x="165" y="245"/>
                  </a:lnTo>
                  <a:lnTo>
                    <a:pt x="212" y="282"/>
                  </a:lnTo>
                  <a:lnTo>
                    <a:pt x="291" y="330"/>
                  </a:lnTo>
                  <a:lnTo>
                    <a:pt x="338" y="344"/>
                  </a:lnTo>
                  <a:lnTo>
                    <a:pt x="389" y="354"/>
                  </a:lnTo>
                  <a:lnTo>
                    <a:pt x="447" y="371"/>
                  </a:lnTo>
                  <a:lnTo>
                    <a:pt x="570" y="381"/>
                  </a:lnTo>
                  <a:lnTo>
                    <a:pt x="681" y="389"/>
                  </a:lnTo>
                  <a:lnTo>
                    <a:pt x="978" y="416"/>
                  </a:lnTo>
                  <a:lnTo>
                    <a:pt x="1188" y="455"/>
                  </a:lnTo>
                  <a:lnTo>
                    <a:pt x="1355" y="504"/>
                  </a:lnTo>
                  <a:lnTo>
                    <a:pt x="1458" y="546"/>
                  </a:lnTo>
                  <a:lnTo>
                    <a:pt x="1572" y="606"/>
                  </a:lnTo>
                  <a:lnTo>
                    <a:pt x="1653" y="666"/>
                  </a:lnTo>
                  <a:lnTo>
                    <a:pt x="1746" y="746"/>
                  </a:lnTo>
                  <a:lnTo>
                    <a:pt x="1830" y="831"/>
                  </a:lnTo>
                  <a:lnTo>
                    <a:pt x="1934" y="969"/>
                  </a:lnTo>
                  <a:lnTo>
                    <a:pt x="1997" y="1082"/>
                  </a:lnTo>
                  <a:lnTo>
                    <a:pt x="2064" y="1220"/>
                  </a:lnTo>
                  <a:lnTo>
                    <a:pt x="2105" y="1328"/>
                  </a:lnTo>
                  <a:lnTo>
                    <a:pt x="2153" y="1470"/>
                  </a:lnTo>
                  <a:lnTo>
                    <a:pt x="2178" y="1557"/>
                  </a:lnTo>
                  <a:lnTo>
                    <a:pt x="2207" y="1668"/>
                  </a:lnTo>
                  <a:lnTo>
                    <a:pt x="2253" y="1878"/>
                  </a:lnTo>
                  <a:lnTo>
                    <a:pt x="2279" y="2024"/>
                  </a:lnTo>
                  <a:lnTo>
                    <a:pt x="2298" y="2172"/>
                  </a:lnTo>
                  <a:lnTo>
                    <a:pt x="2315" y="2328"/>
                  </a:lnTo>
                  <a:lnTo>
                    <a:pt x="2331" y="2471"/>
                  </a:lnTo>
                  <a:lnTo>
                    <a:pt x="2342" y="2610"/>
                  </a:lnTo>
                  <a:lnTo>
                    <a:pt x="2358" y="2819"/>
                  </a:lnTo>
                  <a:lnTo>
                    <a:pt x="2372" y="3039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42" name="Text Box 6">
              <a:extLst>
                <a:ext uri="{FF2B5EF4-FFF2-40B4-BE49-F238E27FC236}">
                  <a16:creationId xmlns:a16="http://schemas.microsoft.com/office/drawing/2014/main" id="{7F39D1B5-3F71-481F-A7A9-35BFF4453D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0" y="342"/>
              <a:ext cx="9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a-DK" altLang="en-US" sz="1600" b="1">
                  <a:solidFill>
                    <a:srgbClr val="FD1503"/>
                  </a:solidFill>
                  <a:latin typeface="Arial" panose="020B0604020202020204" pitchFamily="34" charset="0"/>
                </a:rPr>
                <a:t>35 </a:t>
              </a:r>
              <a:r>
                <a:rPr lang="da-DK" altLang="en-US" sz="1600" b="1" baseline="40000">
                  <a:solidFill>
                    <a:srgbClr val="FD1503"/>
                  </a:solidFill>
                  <a:latin typeface="Arial" panose="020B0604020202020204" pitchFamily="34" charset="0"/>
                </a:rPr>
                <a:t>o</a:t>
              </a:r>
              <a:r>
                <a:rPr lang="da-DK" altLang="en-US" sz="1600" b="1">
                  <a:solidFill>
                    <a:srgbClr val="FD1503"/>
                  </a:solidFill>
                  <a:latin typeface="Arial" panose="020B0604020202020204" pitchFamily="34" charset="0"/>
                </a:rPr>
                <a:t>C  </a:t>
              </a:r>
              <a:r>
                <a:rPr lang="da-DK" altLang="en-US" sz="1400">
                  <a:solidFill>
                    <a:srgbClr val="FD1503"/>
                  </a:solidFill>
                  <a:latin typeface="Arial" panose="020B0604020202020204" pitchFamily="34" charset="0"/>
                </a:rPr>
                <a:t>[95 </a:t>
              </a:r>
              <a:r>
                <a:rPr lang="da-DK" altLang="en-US" sz="1400" baseline="30000">
                  <a:solidFill>
                    <a:srgbClr val="FD1503"/>
                  </a:solidFill>
                  <a:latin typeface="Arial" panose="020B0604020202020204" pitchFamily="34" charset="0"/>
                </a:rPr>
                <a:t>o</a:t>
              </a:r>
              <a:r>
                <a:rPr lang="da-DK" altLang="en-US" sz="1400">
                  <a:solidFill>
                    <a:srgbClr val="FD1503"/>
                  </a:solidFill>
                  <a:latin typeface="Arial" panose="020B0604020202020204" pitchFamily="34" charset="0"/>
                </a:rPr>
                <a:t>F]</a:t>
              </a:r>
              <a:endParaRPr lang="en-GB" altLang="en-US" sz="1400">
                <a:solidFill>
                  <a:srgbClr val="FD1503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26343" name="Text Box 7">
            <a:extLst>
              <a:ext uri="{FF2B5EF4-FFF2-40B4-BE49-F238E27FC236}">
                <a16:creationId xmlns:a16="http://schemas.microsoft.com/office/drawing/2014/main" id="{86F5E07C-AC59-4D0E-98DF-EE00E8CBC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28576"/>
            <a:ext cx="6399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r>
              <a:rPr lang="da-DK" altLang="en-US" b="1">
                <a:latin typeface="Arial" panose="020B0604020202020204" pitchFamily="34" charset="0"/>
              </a:rPr>
              <a:t>Transcritical refrigeration proces</a:t>
            </a:r>
          </a:p>
          <a:p>
            <a:pPr algn="ctr">
              <a:lnSpc>
                <a:spcPct val="80000"/>
              </a:lnSpc>
              <a:spcBef>
                <a:spcPct val="30000"/>
              </a:spcBef>
            </a:pPr>
            <a:r>
              <a:rPr lang="da-DK" altLang="en-US" sz="1600" b="1">
                <a:latin typeface="Arial" panose="020B0604020202020204" pitchFamily="34" charset="0"/>
              </a:rPr>
              <a:t>Influence of compressor outlet pressure</a:t>
            </a:r>
            <a:endParaRPr lang="en-GB" altLang="en-US" sz="1600" b="1">
              <a:latin typeface="Arial" panose="020B0604020202020204" pitchFamily="34" charset="0"/>
            </a:endParaRPr>
          </a:p>
        </p:txBody>
      </p:sp>
      <p:grpSp>
        <p:nvGrpSpPr>
          <p:cNvPr id="526344" name="Group 8">
            <a:extLst>
              <a:ext uri="{FF2B5EF4-FFF2-40B4-BE49-F238E27FC236}">
                <a16:creationId xmlns:a16="http://schemas.microsoft.com/office/drawing/2014/main" id="{A52686E8-7B47-46C5-828C-DC51DC035025}"/>
              </a:ext>
            </a:extLst>
          </p:cNvPr>
          <p:cNvGrpSpPr>
            <a:grpSpLocks/>
          </p:cNvGrpSpPr>
          <p:nvPr/>
        </p:nvGrpSpPr>
        <p:grpSpPr bwMode="auto">
          <a:xfrm>
            <a:off x="2089151" y="4033838"/>
            <a:ext cx="4638675" cy="2019300"/>
            <a:chOff x="338" y="2368"/>
            <a:chExt cx="2922" cy="1272"/>
          </a:xfrm>
        </p:grpSpPr>
        <p:graphicFrame>
          <p:nvGraphicFramePr>
            <p:cNvPr id="526345" name="Object 9">
              <a:extLst>
                <a:ext uri="{FF2B5EF4-FFF2-40B4-BE49-F238E27FC236}">
                  <a16:creationId xmlns:a16="http://schemas.microsoft.com/office/drawing/2014/main" id="{2D944181-45D2-4A11-8986-61B96D0B88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8" y="2368"/>
            <a:ext cx="2922" cy="1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Chart" r:id="rId5" imgW="4629607" imgH="2000707" progId="Excel.Chart.8">
                    <p:embed/>
                  </p:oleObj>
                </mc:Choice>
                <mc:Fallback>
                  <p:oleObj name="Chart" r:id="rId5" imgW="4629607" imgH="2000707" progId="Excel.Chart.8">
                    <p:embed/>
                    <p:pic>
                      <p:nvPicPr>
                        <p:cNvPr id="526345" name="Object 9">
                          <a:extLst>
                            <a:ext uri="{FF2B5EF4-FFF2-40B4-BE49-F238E27FC236}">
                              <a16:creationId xmlns:a16="http://schemas.microsoft.com/office/drawing/2014/main" id="{2D944181-45D2-4A11-8986-61B96D0B88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" y="2368"/>
                          <a:ext cx="2922" cy="1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26346" name="Group 10">
              <a:extLst>
                <a:ext uri="{FF2B5EF4-FFF2-40B4-BE49-F238E27FC236}">
                  <a16:creationId xmlns:a16="http://schemas.microsoft.com/office/drawing/2014/main" id="{9C37C6EF-6BC4-475D-9CCA-AC563F0FCC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0" y="3240"/>
              <a:ext cx="2512" cy="280"/>
              <a:chOff x="712" y="3240"/>
              <a:chExt cx="2512" cy="280"/>
            </a:xfrm>
          </p:grpSpPr>
          <p:sp>
            <p:nvSpPr>
              <p:cNvPr id="526347" name="Rectangle 11">
                <a:extLst>
                  <a:ext uri="{FF2B5EF4-FFF2-40B4-BE49-F238E27FC236}">
                    <a16:creationId xmlns:a16="http://schemas.microsoft.com/office/drawing/2014/main" id="{E19CFC2D-4DDE-4141-B9AD-978385FAF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" y="3240"/>
                <a:ext cx="2512" cy="1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rgbClr val="FF737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348" name="Rectangle 12">
                <a:extLst>
                  <a:ext uri="{FF2B5EF4-FFF2-40B4-BE49-F238E27FC236}">
                    <a16:creationId xmlns:a16="http://schemas.microsoft.com/office/drawing/2014/main" id="{5E91CE0F-BB58-4240-95BB-7DEF1C5D21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6" y="3420"/>
                <a:ext cx="192" cy="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rgbClr val="FF737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6349" name="Text Box 13">
              <a:extLst>
                <a:ext uri="{FF2B5EF4-FFF2-40B4-BE49-F238E27FC236}">
                  <a16:creationId xmlns:a16="http://schemas.microsoft.com/office/drawing/2014/main" id="{AE90A189-83CB-4F11-BB5F-C630CBF60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0" y="3236"/>
              <a:ext cx="24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73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80</a:t>
              </a:r>
            </a:p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[1160]</a:t>
              </a:r>
            </a:p>
          </p:txBody>
        </p:sp>
        <p:sp>
          <p:nvSpPr>
            <p:cNvPr id="526350" name="Text Box 14">
              <a:extLst>
                <a:ext uri="{FF2B5EF4-FFF2-40B4-BE49-F238E27FC236}">
                  <a16:creationId xmlns:a16="http://schemas.microsoft.com/office/drawing/2014/main" id="{63DF2394-5BEC-41C7-A1E3-DB45F0AFC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8" y="3240"/>
              <a:ext cx="24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73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100</a:t>
              </a:r>
            </a:p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[1450]</a:t>
              </a:r>
            </a:p>
          </p:txBody>
        </p:sp>
        <p:sp>
          <p:nvSpPr>
            <p:cNvPr id="526351" name="Text Box 15">
              <a:extLst>
                <a:ext uri="{FF2B5EF4-FFF2-40B4-BE49-F238E27FC236}">
                  <a16:creationId xmlns:a16="http://schemas.microsoft.com/office/drawing/2014/main" id="{3BC20924-244C-4207-90D5-E48E1E7A3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232"/>
              <a:ext cx="24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73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90</a:t>
              </a:r>
            </a:p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[1305]</a:t>
              </a:r>
            </a:p>
          </p:txBody>
        </p:sp>
        <p:sp>
          <p:nvSpPr>
            <p:cNvPr id="526352" name="Text Box 16">
              <a:extLst>
                <a:ext uri="{FF2B5EF4-FFF2-40B4-BE49-F238E27FC236}">
                  <a16:creationId xmlns:a16="http://schemas.microsoft.com/office/drawing/2014/main" id="{AE128503-7484-45A2-9901-1A1B1FECA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0" y="3236"/>
              <a:ext cx="24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73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bar</a:t>
              </a:r>
            </a:p>
            <a:p>
              <a:pPr algn="ctr"/>
              <a:r>
                <a:rPr lang="da-DK" altLang="en-US" sz="900" b="1">
                  <a:latin typeface="Arial" panose="020B0604020202020204" pitchFamily="34" charset="0"/>
                </a:rPr>
                <a:t>[psi]</a:t>
              </a:r>
            </a:p>
          </p:txBody>
        </p:sp>
      </p:grpSp>
      <p:sp>
        <p:nvSpPr>
          <p:cNvPr id="526353" name="Freeform 17">
            <a:extLst>
              <a:ext uri="{FF2B5EF4-FFF2-40B4-BE49-F238E27FC236}">
                <a16:creationId xmlns:a16="http://schemas.microsoft.com/office/drawing/2014/main" id="{676C27C8-6009-4D02-8A56-2EB26E73D417}"/>
              </a:ext>
            </a:extLst>
          </p:cNvPr>
          <p:cNvSpPr>
            <a:spLocks/>
          </p:cNvSpPr>
          <p:nvPr/>
        </p:nvSpPr>
        <p:spPr bwMode="auto">
          <a:xfrm>
            <a:off x="3200401" y="4502151"/>
            <a:ext cx="2371725" cy="874713"/>
          </a:xfrm>
          <a:custGeom>
            <a:avLst/>
            <a:gdLst>
              <a:gd name="T0" fmla="*/ 0 w 1494"/>
              <a:gd name="T1" fmla="*/ 551 h 551"/>
              <a:gd name="T2" fmla="*/ 312 w 1494"/>
              <a:gd name="T3" fmla="*/ 293 h 551"/>
              <a:gd name="T4" fmla="*/ 606 w 1494"/>
              <a:gd name="T5" fmla="*/ 137 h 551"/>
              <a:gd name="T6" fmla="*/ 906 w 1494"/>
              <a:gd name="T7" fmla="*/ 23 h 551"/>
              <a:gd name="T8" fmla="*/ 1200 w 1494"/>
              <a:gd name="T9" fmla="*/ 5 h 551"/>
              <a:gd name="T10" fmla="*/ 1494 w 1494"/>
              <a:gd name="T11" fmla="*/ 53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4" h="551">
                <a:moveTo>
                  <a:pt x="0" y="551"/>
                </a:moveTo>
                <a:cubicBezTo>
                  <a:pt x="52" y="509"/>
                  <a:pt x="211" y="362"/>
                  <a:pt x="312" y="293"/>
                </a:cubicBezTo>
                <a:cubicBezTo>
                  <a:pt x="413" y="224"/>
                  <a:pt x="507" y="182"/>
                  <a:pt x="606" y="137"/>
                </a:cubicBezTo>
                <a:cubicBezTo>
                  <a:pt x="705" y="92"/>
                  <a:pt x="807" y="45"/>
                  <a:pt x="906" y="23"/>
                </a:cubicBezTo>
                <a:cubicBezTo>
                  <a:pt x="1005" y="1"/>
                  <a:pt x="1102" y="0"/>
                  <a:pt x="1200" y="5"/>
                </a:cubicBezTo>
                <a:cubicBezTo>
                  <a:pt x="1298" y="10"/>
                  <a:pt x="1433" y="43"/>
                  <a:pt x="1494" y="5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354" name="Rectangle 18">
            <a:extLst>
              <a:ext uri="{FF2B5EF4-FFF2-40B4-BE49-F238E27FC236}">
                <a16:creationId xmlns:a16="http://schemas.microsoft.com/office/drawing/2014/main" id="{A1E2D277-92A6-46D3-B737-A81B4A459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1" y="5653089"/>
            <a:ext cx="238125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6355" name="Group 19">
            <a:extLst>
              <a:ext uri="{FF2B5EF4-FFF2-40B4-BE49-F238E27FC236}">
                <a16:creationId xmlns:a16="http://schemas.microsoft.com/office/drawing/2014/main" id="{EE082976-B388-405E-8F68-4D410C9241CA}"/>
              </a:ext>
            </a:extLst>
          </p:cNvPr>
          <p:cNvGrpSpPr>
            <a:grpSpLocks/>
          </p:cNvGrpSpPr>
          <p:nvPr/>
        </p:nvGrpSpPr>
        <p:grpSpPr bwMode="auto">
          <a:xfrm>
            <a:off x="4592638" y="1130300"/>
            <a:ext cx="4565650" cy="3494088"/>
            <a:chOff x="1933" y="541"/>
            <a:chExt cx="2876" cy="2201"/>
          </a:xfrm>
        </p:grpSpPr>
        <p:grpSp>
          <p:nvGrpSpPr>
            <p:cNvPr id="526356" name="Group 20">
              <a:extLst>
                <a:ext uri="{FF2B5EF4-FFF2-40B4-BE49-F238E27FC236}">
                  <a16:creationId xmlns:a16="http://schemas.microsoft.com/office/drawing/2014/main" id="{212A15A4-5D31-4E67-A27F-23FDD93D76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0" y="2038"/>
              <a:ext cx="2286" cy="372"/>
              <a:chOff x="2520" y="2046"/>
              <a:chExt cx="2286" cy="372"/>
            </a:xfrm>
          </p:grpSpPr>
          <p:sp>
            <p:nvSpPr>
              <p:cNvPr id="526357" name="Line 21">
                <a:extLst>
                  <a:ext uri="{FF2B5EF4-FFF2-40B4-BE49-F238E27FC236}">
                    <a16:creationId xmlns:a16="http://schemas.microsoft.com/office/drawing/2014/main" id="{9158CF0C-2150-496E-BD51-EF1CA6E98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6" y="2397"/>
                <a:ext cx="162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stealth" w="sm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58" name="Line 22">
                <a:extLst>
                  <a:ext uri="{FF2B5EF4-FFF2-40B4-BE49-F238E27FC236}">
                    <a16:creationId xmlns:a16="http://schemas.microsoft.com/office/drawing/2014/main" id="{3C3DADAB-2BF7-4A64-A7C5-90778AAEEB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49" y="2400"/>
                <a:ext cx="6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stealth" w="sm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59" name="Line 23">
                <a:extLst>
                  <a:ext uri="{FF2B5EF4-FFF2-40B4-BE49-F238E27FC236}">
                    <a16:creationId xmlns:a16="http://schemas.microsoft.com/office/drawing/2014/main" id="{A94F74F0-C02B-4FFB-AD52-5FC07F89E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0" y="2046"/>
                <a:ext cx="0" cy="3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6360" name="Group 24">
              <a:extLst>
                <a:ext uri="{FF2B5EF4-FFF2-40B4-BE49-F238E27FC236}">
                  <a16:creationId xmlns:a16="http://schemas.microsoft.com/office/drawing/2014/main" id="{27DB3321-06D9-418F-B0B3-0810BE08E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3" y="541"/>
              <a:ext cx="2876" cy="2201"/>
              <a:chOff x="1933" y="541"/>
              <a:chExt cx="2876" cy="2201"/>
            </a:xfrm>
          </p:grpSpPr>
          <p:sp>
            <p:nvSpPr>
              <p:cNvPr id="526361" name="Text Box 25">
                <a:extLst>
                  <a:ext uri="{FF2B5EF4-FFF2-40B4-BE49-F238E27FC236}">
                    <a16:creationId xmlns:a16="http://schemas.microsoft.com/office/drawing/2014/main" id="{D6FDFD3B-33D3-4BA9-B91D-7C978A9AC8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3" y="541"/>
                <a:ext cx="108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a-DK" altLang="en-US" sz="1400" b="1">
                    <a:latin typeface="Arial" panose="020B0604020202020204" pitchFamily="34" charset="0"/>
                  </a:rPr>
                  <a:t>100 bar </a:t>
                </a:r>
                <a:r>
                  <a:rPr lang="da-DK" altLang="en-US" sz="1200">
                    <a:latin typeface="Arial" panose="020B0604020202020204" pitchFamily="34" charset="0"/>
                  </a:rPr>
                  <a:t>[</a:t>
                </a:r>
                <a:r>
                  <a:rPr lang="da-DK" altLang="en-US" sz="1200" b="1">
                    <a:latin typeface="Arial" panose="020B0604020202020204" pitchFamily="34" charset="0"/>
                  </a:rPr>
                  <a:t>1450 psi</a:t>
                </a:r>
                <a:r>
                  <a:rPr lang="da-DK" altLang="en-US" sz="1200">
                    <a:latin typeface="Arial" panose="020B0604020202020204" pitchFamily="34" charset="0"/>
                  </a:rPr>
                  <a:t>]</a:t>
                </a:r>
                <a:endParaRPr lang="en-GB" altLang="en-US" sz="1200">
                  <a:latin typeface="Arial" panose="020B0604020202020204" pitchFamily="34" charset="0"/>
                </a:endParaRPr>
              </a:p>
            </p:txBody>
          </p:sp>
          <p:grpSp>
            <p:nvGrpSpPr>
              <p:cNvPr id="526362" name="Group 26">
                <a:extLst>
                  <a:ext uri="{FF2B5EF4-FFF2-40B4-BE49-F238E27FC236}">
                    <a16:creationId xmlns:a16="http://schemas.microsoft.com/office/drawing/2014/main" id="{8D09DBE8-42BF-4C31-9FE1-8E38089271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4" y="750"/>
                <a:ext cx="2295" cy="1980"/>
                <a:chOff x="2514" y="750"/>
                <a:chExt cx="2295" cy="1980"/>
              </a:xfrm>
            </p:grpSpPr>
            <p:sp>
              <p:nvSpPr>
                <p:cNvPr id="526363" name="Freeform 27">
                  <a:extLst>
                    <a:ext uri="{FF2B5EF4-FFF2-40B4-BE49-F238E27FC236}">
                      <a16:creationId xmlns:a16="http://schemas.microsoft.com/office/drawing/2014/main" id="{0A16B377-9DB4-4E24-BD8C-ED4C948E70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0" y="750"/>
                  <a:ext cx="663" cy="1290"/>
                </a:xfrm>
                <a:custGeom>
                  <a:avLst/>
                  <a:gdLst>
                    <a:gd name="T0" fmla="*/ 0 w 663"/>
                    <a:gd name="T1" fmla="*/ 1290 h 1290"/>
                    <a:gd name="T2" fmla="*/ 189 w 663"/>
                    <a:gd name="T3" fmla="*/ 885 h 1290"/>
                    <a:gd name="T4" fmla="*/ 360 w 663"/>
                    <a:gd name="T5" fmla="*/ 537 h 1290"/>
                    <a:gd name="T6" fmla="*/ 663 w 663"/>
                    <a:gd name="T7" fmla="*/ 0 h 1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3" h="1290">
                      <a:moveTo>
                        <a:pt x="0" y="1290"/>
                      </a:moveTo>
                      <a:lnTo>
                        <a:pt x="189" y="885"/>
                      </a:lnTo>
                      <a:lnTo>
                        <a:pt x="360" y="537"/>
                      </a:lnTo>
                      <a:lnTo>
                        <a:pt x="663" y="0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64" name="Line 28">
                  <a:extLst>
                    <a:ext uri="{FF2B5EF4-FFF2-40B4-BE49-F238E27FC236}">
                      <a16:creationId xmlns:a16="http://schemas.microsoft.com/office/drawing/2014/main" id="{C1959B82-55FA-4EED-B4F5-72430B03C3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26" y="753"/>
                  <a:ext cx="2283" cy="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65" name="Line 29">
                  <a:extLst>
                    <a:ext uri="{FF2B5EF4-FFF2-40B4-BE49-F238E27FC236}">
                      <a16:creationId xmlns:a16="http://schemas.microsoft.com/office/drawing/2014/main" id="{0EEC4D6F-DC58-4823-8408-EBB8A900A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14" y="2040"/>
                  <a:ext cx="162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66" name="Line 30">
                  <a:extLst>
                    <a:ext uri="{FF2B5EF4-FFF2-40B4-BE49-F238E27FC236}">
                      <a16:creationId xmlns:a16="http://schemas.microsoft.com/office/drawing/2014/main" id="{DB40A431-0AF4-481E-8696-C8C097066E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6" y="753"/>
                  <a:ext cx="0" cy="12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367" name="Text Box 31">
                  <a:extLst>
                    <a:ext uri="{FF2B5EF4-FFF2-40B4-BE49-F238E27FC236}">
                      <a16:creationId xmlns:a16="http://schemas.microsoft.com/office/drawing/2014/main" id="{3A25DB72-B8F9-4858-8477-DCDEFDAB91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62" y="2541"/>
                  <a:ext cx="864" cy="1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ts val="1400"/>
                    </a:lnSpc>
                    <a:spcBef>
                      <a:spcPct val="25000"/>
                    </a:spcBef>
                  </a:pPr>
                  <a:r>
                    <a:rPr lang="da-DK" altLang="en-US" sz="1000" b="1">
                      <a:latin typeface="Arial" panose="020B0604020202020204" pitchFamily="34" charset="0"/>
                    </a:rPr>
                    <a:t>COP = 2,46</a:t>
                  </a:r>
                  <a:endParaRPr lang="en-GB" altLang="en-US" sz="1000" b="1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6368" name="Line 32">
                  <a:extLst>
                    <a:ext uri="{FF2B5EF4-FFF2-40B4-BE49-F238E27FC236}">
                      <a16:creationId xmlns:a16="http://schemas.microsoft.com/office/drawing/2014/main" id="{5DE4EDB7-1DDE-424A-BAE0-911988B2A6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53" y="2673"/>
                  <a:ext cx="126" cy="57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6369" name="Oval 33">
                <a:extLst>
                  <a:ext uri="{FF2B5EF4-FFF2-40B4-BE49-F238E27FC236}">
                    <a16:creationId xmlns:a16="http://schemas.microsoft.com/office/drawing/2014/main" id="{41751327-89EF-4593-B03F-08D1E45F5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706"/>
                <a:ext cx="30" cy="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6370" name="Group 34">
            <a:extLst>
              <a:ext uri="{FF2B5EF4-FFF2-40B4-BE49-F238E27FC236}">
                <a16:creationId xmlns:a16="http://schemas.microsoft.com/office/drawing/2014/main" id="{A0E00E38-240C-4BF6-ABC3-4EBE034523B3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1384300"/>
            <a:ext cx="4481513" cy="3524250"/>
            <a:chOff x="1920" y="701"/>
            <a:chExt cx="2823" cy="2220"/>
          </a:xfrm>
        </p:grpSpPr>
        <p:sp>
          <p:nvSpPr>
            <p:cNvPr id="526371" name="Line 35">
              <a:extLst>
                <a:ext uri="{FF2B5EF4-FFF2-40B4-BE49-F238E27FC236}">
                  <a16:creationId xmlns:a16="http://schemas.microsoft.com/office/drawing/2014/main" id="{6EA94AC7-C0AE-4F52-A09B-3FC574289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7" y="2304"/>
              <a:ext cx="594" cy="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stealth" w="sm" len="lg"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6372" name="Group 36">
              <a:extLst>
                <a:ext uri="{FF2B5EF4-FFF2-40B4-BE49-F238E27FC236}">
                  <a16:creationId xmlns:a16="http://schemas.microsoft.com/office/drawing/2014/main" id="{4DAF3699-E0BD-46D8-BEC6-FBA249EA36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701"/>
              <a:ext cx="2823" cy="2220"/>
              <a:chOff x="1920" y="701"/>
              <a:chExt cx="2823" cy="2220"/>
            </a:xfrm>
          </p:grpSpPr>
          <p:sp>
            <p:nvSpPr>
              <p:cNvPr id="526373" name="Line 37">
                <a:extLst>
                  <a:ext uri="{FF2B5EF4-FFF2-40B4-BE49-F238E27FC236}">
                    <a16:creationId xmlns:a16="http://schemas.microsoft.com/office/drawing/2014/main" id="{F46C7D39-AC85-4834-BD9F-DB3562A3D2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28" y="2307"/>
                <a:ext cx="151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stealth" w="sm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26374" name="Group 38">
                <a:extLst>
                  <a:ext uri="{FF2B5EF4-FFF2-40B4-BE49-F238E27FC236}">
                    <a16:creationId xmlns:a16="http://schemas.microsoft.com/office/drawing/2014/main" id="{D0712D54-3F7D-4E9C-A56E-41C14BC1CD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701"/>
                <a:ext cx="2823" cy="2220"/>
                <a:chOff x="1920" y="701"/>
                <a:chExt cx="2823" cy="2220"/>
              </a:xfrm>
            </p:grpSpPr>
            <p:sp>
              <p:nvSpPr>
                <p:cNvPr id="526375" name="Line 39">
                  <a:extLst>
                    <a:ext uri="{FF2B5EF4-FFF2-40B4-BE49-F238E27FC236}">
                      <a16:creationId xmlns:a16="http://schemas.microsoft.com/office/drawing/2014/main" id="{E915BED0-0C8A-4297-9D98-9EBB7428AA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31" y="2046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6376" name="Group 40">
                  <a:extLst>
                    <a:ext uri="{FF2B5EF4-FFF2-40B4-BE49-F238E27FC236}">
                      <a16:creationId xmlns:a16="http://schemas.microsoft.com/office/drawing/2014/main" id="{39BC8473-6524-46E9-A55A-A3E06DC878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0" y="701"/>
                  <a:ext cx="2823" cy="2220"/>
                  <a:chOff x="1920" y="701"/>
                  <a:chExt cx="2823" cy="2220"/>
                </a:xfrm>
              </p:grpSpPr>
              <p:sp>
                <p:nvSpPr>
                  <p:cNvPr id="526377" name="Text Box 41">
                    <a:extLst>
                      <a:ext uri="{FF2B5EF4-FFF2-40B4-BE49-F238E27FC236}">
                        <a16:creationId xmlns:a16="http://schemas.microsoft.com/office/drawing/2014/main" id="{8AB565D2-5782-4E1C-AB0F-8FC5523B0AA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1" y="701"/>
                    <a:ext cx="1047" cy="39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da-DK" altLang="en-US" sz="1400" b="1">
                        <a:latin typeface="Arial" panose="020B0604020202020204" pitchFamily="34" charset="0"/>
                      </a:rPr>
                      <a:t>90 bar     </a:t>
                    </a:r>
                    <a:r>
                      <a:rPr lang="da-DK" altLang="en-US" sz="1200">
                        <a:latin typeface="Arial" panose="020B0604020202020204" pitchFamily="34" charset="0"/>
                      </a:rPr>
                      <a:t>[</a:t>
                    </a:r>
                    <a:r>
                      <a:rPr lang="da-DK" altLang="en-US" sz="1200" b="1">
                        <a:latin typeface="Arial" panose="020B0604020202020204" pitchFamily="34" charset="0"/>
                      </a:rPr>
                      <a:t>1305 psi</a:t>
                    </a:r>
                    <a:r>
                      <a:rPr lang="da-DK" altLang="en-US" sz="1200">
                        <a:latin typeface="Arial" panose="020B0604020202020204" pitchFamily="34" charset="0"/>
                      </a:rPr>
                      <a:t>]</a:t>
                    </a:r>
                    <a:endParaRPr lang="en-GB" altLang="en-US" sz="1200">
                      <a:latin typeface="Arial" panose="020B0604020202020204" pitchFamily="34" charset="0"/>
                    </a:endParaRPr>
                  </a:p>
                  <a:p>
                    <a:pPr algn="ctr">
                      <a:spcBef>
                        <a:spcPct val="50000"/>
                      </a:spcBef>
                    </a:pPr>
                    <a:endParaRPr lang="en-GB" altLang="en-US" sz="1400" b="1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526378" name="Group 42">
                    <a:extLst>
                      <a:ext uri="{FF2B5EF4-FFF2-40B4-BE49-F238E27FC236}">
                        <a16:creationId xmlns:a16="http://schemas.microsoft.com/office/drawing/2014/main" id="{E9238BBF-74F1-45FD-B1ED-27B03F6D770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20" y="852"/>
                    <a:ext cx="2823" cy="2069"/>
                    <a:chOff x="1920" y="852"/>
                    <a:chExt cx="2823" cy="2069"/>
                  </a:xfrm>
                </p:grpSpPr>
                <p:sp>
                  <p:nvSpPr>
                    <p:cNvPr id="526379" name="Line 43">
                      <a:extLst>
                        <a:ext uri="{FF2B5EF4-FFF2-40B4-BE49-F238E27FC236}">
                          <a16:creationId xmlns:a16="http://schemas.microsoft.com/office/drawing/2014/main" id="{77BC96EB-B8B2-445E-9252-9B4862F84E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34" y="855"/>
                      <a:ext cx="2109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380" name="Line 44">
                      <a:extLst>
                        <a:ext uri="{FF2B5EF4-FFF2-40B4-BE49-F238E27FC236}">
                          <a16:creationId xmlns:a16="http://schemas.microsoft.com/office/drawing/2014/main" id="{B615DB35-1520-4831-A526-10BD032D119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28" y="852"/>
                      <a:ext cx="3" cy="119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381" name="Freeform 45">
                      <a:extLst>
                        <a:ext uri="{FF2B5EF4-FFF2-40B4-BE49-F238E27FC236}">
                          <a16:creationId xmlns:a16="http://schemas.microsoft.com/office/drawing/2014/main" id="{1CAD1B93-929B-458A-BB58-AF1B3C397D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6" y="855"/>
                      <a:ext cx="591" cy="1182"/>
                    </a:xfrm>
                    <a:custGeom>
                      <a:avLst/>
                      <a:gdLst>
                        <a:gd name="T0" fmla="*/ 591 w 591"/>
                        <a:gd name="T1" fmla="*/ 0 h 1182"/>
                        <a:gd name="T2" fmla="*/ 300 w 591"/>
                        <a:gd name="T3" fmla="*/ 537 h 1182"/>
                        <a:gd name="T4" fmla="*/ 165 w 591"/>
                        <a:gd name="T5" fmla="*/ 816 h 1182"/>
                        <a:gd name="T6" fmla="*/ 0 w 591"/>
                        <a:gd name="T7" fmla="*/ 1182 h 11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91" h="1182">
                          <a:moveTo>
                            <a:pt x="591" y="0"/>
                          </a:moveTo>
                          <a:lnTo>
                            <a:pt x="300" y="537"/>
                          </a:lnTo>
                          <a:lnTo>
                            <a:pt x="165" y="816"/>
                          </a:lnTo>
                          <a:lnTo>
                            <a:pt x="0" y="1182"/>
                          </a:lnTo>
                        </a:path>
                      </a:pathLst>
                    </a:custGeom>
                    <a:noFill/>
                    <a:ln w="3810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382" name="Line 46">
                      <a:extLst>
                        <a:ext uri="{FF2B5EF4-FFF2-40B4-BE49-F238E27FC236}">
                          <a16:creationId xmlns:a16="http://schemas.microsoft.com/office/drawing/2014/main" id="{7B0A9999-8370-4B07-BD07-005E2611B98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1" y="2043"/>
                      <a:ext cx="152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6383" name="Text Box 47">
                      <a:extLst>
                        <a:ext uri="{FF2B5EF4-FFF2-40B4-BE49-F238E27FC236}">
                          <a16:creationId xmlns:a16="http://schemas.microsoft.com/office/drawing/2014/main" id="{D2FB5275-F47E-418B-AFE4-12354A9DA0ED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0" y="2760"/>
                      <a:ext cx="795" cy="1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lnSpc>
                          <a:spcPts val="1400"/>
                        </a:lnSpc>
                        <a:spcBef>
                          <a:spcPct val="25000"/>
                        </a:spcBef>
                      </a:pPr>
                      <a:r>
                        <a:rPr lang="da-DK" altLang="en-US" sz="1000" b="1">
                          <a:latin typeface="Arial" panose="020B0604020202020204" pitchFamily="34" charset="0"/>
                        </a:rPr>
                        <a:t>COP = 2,51</a:t>
                      </a:r>
                      <a:endParaRPr lang="en-GB" altLang="en-US" sz="1000" b="1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26384" name="Line 48">
                      <a:extLst>
                        <a:ext uri="{FF2B5EF4-FFF2-40B4-BE49-F238E27FC236}">
                          <a16:creationId xmlns:a16="http://schemas.microsoft.com/office/drawing/2014/main" id="{C374D5FA-8C6F-45D2-A77E-3E6D37E69B4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947" y="2700"/>
                      <a:ext cx="78" cy="11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6385" name="Oval 49">
                    <a:extLst>
                      <a:ext uri="{FF2B5EF4-FFF2-40B4-BE49-F238E27FC236}">
                        <a16:creationId xmlns:a16="http://schemas.microsoft.com/office/drawing/2014/main" id="{777ABD26-8608-4FFB-8EC6-2265DD0346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23" y="2676"/>
                    <a:ext cx="30" cy="3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26386" name="Group 50">
            <a:extLst>
              <a:ext uri="{FF2B5EF4-FFF2-40B4-BE49-F238E27FC236}">
                <a16:creationId xmlns:a16="http://schemas.microsoft.com/office/drawing/2014/main" id="{7A2FF97F-3BC4-44BE-B13E-3CA31A01FAD3}"/>
              </a:ext>
            </a:extLst>
          </p:cNvPr>
          <p:cNvGrpSpPr>
            <a:grpSpLocks/>
          </p:cNvGrpSpPr>
          <p:nvPr/>
        </p:nvGrpSpPr>
        <p:grpSpPr bwMode="auto">
          <a:xfrm>
            <a:off x="3648076" y="1774825"/>
            <a:ext cx="6334125" cy="4224338"/>
            <a:chOff x="1338" y="947"/>
            <a:chExt cx="3990" cy="2661"/>
          </a:xfrm>
        </p:grpSpPr>
        <p:sp>
          <p:nvSpPr>
            <p:cNvPr id="526387" name="Text Box 51">
              <a:extLst>
                <a:ext uri="{FF2B5EF4-FFF2-40B4-BE49-F238E27FC236}">
                  <a16:creationId xmlns:a16="http://schemas.microsoft.com/office/drawing/2014/main" id="{6725DB05-2D88-49C9-A355-740D9DCD9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3396"/>
              <a:ext cx="2085" cy="2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a-DK" altLang="en-US" sz="1600" b="1">
                  <a:latin typeface="Arial" panose="020B0604020202020204" pitchFamily="34" charset="0"/>
                </a:rPr>
                <a:t>COP = (</a:t>
              </a:r>
              <a:r>
                <a:rPr lang="en-GB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</a:t>
              </a:r>
              <a:r>
                <a:rPr lang="da-DK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h</a:t>
              </a:r>
              <a:r>
                <a:rPr lang="da-DK" altLang="en-US" sz="1600" b="1" baseline="-25000">
                  <a:latin typeface="Arial" panose="020B0604020202020204" pitchFamily="34" charset="0"/>
                  <a:sym typeface="Symbol" panose="05050102010706020507" pitchFamily="18" charset="2"/>
                </a:rPr>
                <a:t>EVAP</a:t>
              </a:r>
              <a:r>
                <a:rPr lang="da-DK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*m )/</a:t>
              </a:r>
              <a:r>
                <a:rPr lang="da-DK" altLang="en-US" sz="1600" b="1" baseline="-25000">
                  <a:latin typeface="Arial" panose="020B0604020202020204" pitchFamily="34" charset="0"/>
                  <a:sym typeface="Symbol" panose="05050102010706020507" pitchFamily="18" charset="2"/>
                </a:rPr>
                <a:t> </a:t>
              </a:r>
              <a:r>
                <a:rPr lang="da-DK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(</a:t>
              </a:r>
              <a:r>
                <a:rPr lang="en-GB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</a:t>
              </a:r>
              <a:r>
                <a:rPr lang="da-DK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h</a:t>
              </a:r>
              <a:r>
                <a:rPr lang="da-DK" altLang="en-US" sz="1600" b="1" baseline="-25000">
                  <a:latin typeface="Arial" panose="020B0604020202020204" pitchFamily="34" charset="0"/>
                  <a:sym typeface="Symbol" panose="05050102010706020507" pitchFamily="18" charset="2"/>
                </a:rPr>
                <a:t>Comp</a:t>
              </a:r>
              <a:r>
                <a:rPr lang="da-DK" altLang="en-US" sz="1600" b="1" baseline="-40000">
                  <a:latin typeface="Arial" panose="020B0604020202020204" pitchFamily="34" charset="0"/>
                  <a:sym typeface="Symbol" panose="05050102010706020507" pitchFamily="18" charset="2"/>
                </a:rPr>
                <a:t>-is</a:t>
              </a:r>
              <a:r>
                <a:rPr lang="da-DK" altLang="en-US" sz="1600" b="1">
                  <a:latin typeface="Arial" panose="020B0604020202020204" pitchFamily="34" charset="0"/>
                  <a:sym typeface="Symbol" panose="05050102010706020507" pitchFamily="18" charset="2"/>
                </a:rPr>
                <a:t>*m)</a:t>
              </a:r>
              <a:endParaRPr lang="en-GB" altLang="en-US" sz="2800">
                <a:latin typeface="Arial" panose="020B0604020202020204" pitchFamily="34" charset="0"/>
              </a:endParaRPr>
            </a:p>
          </p:txBody>
        </p:sp>
        <p:grpSp>
          <p:nvGrpSpPr>
            <p:cNvPr id="526388" name="Group 52">
              <a:extLst>
                <a:ext uri="{FF2B5EF4-FFF2-40B4-BE49-F238E27FC236}">
                  <a16:creationId xmlns:a16="http://schemas.microsoft.com/office/drawing/2014/main" id="{F0DA389D-20A2-4F63-892F-5ECCFB1AE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8" y="947"/>
              <a:ext cx="3347" cy="2265"/>
              <a:chOff x="1338" y="947"/>
              <a:chExt cx="3347" cy="2265"/>
            </a:xfrm>
          </p:grpSpPr>
          <p:sp>
            <p:nvSpPr>
              <p:cNvPr id="526389" name="Text Box 53">
                <a:extLst>
                  <a:ext uri="{FF2B5EF4-FFF2-40B4-BE49-F238E27FC236}">
                    <a16:creationId xmlns:a16="http://schemas.microsoft.com/office/drawing/2014/main" id="{62E7F7D5-D288-4A05-85D8-543805D3E8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55" y="2432"/>
                <a:ext cx="530" cy="17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200" b="1">
                    <a:latin typeface="Arial" panose="020B0604020202020204" pitchFamily="34" charset="0"/>
                    <a:sym typeface="Symbol" panose="05050102010706020507" pitchFamily="18" charset="2"/>
                  </a:rPr>
                  <a:t></a:t>
                </a:r>
                <a:r>
                  <a:rPr lang="da-DK" altLang="en-US" sz="1200" b="1">
                    <a:latin typeface="Arial" panose="020B0604020202020204" pitchFamily="34" charset="0"/>
                    <a:sym typeface="Symbol" panose="05050102010706020507" pitchFamily="18" charset="2"/>
                  </a:rPr>
                  <a:t>h</a:t>
                </a:r>
                <a:r>
                  <a:rPr lang="da-DK" altLang="en-US" sz="1200" b="1" baseline="-25000">
                    <a:latin typeface="Arial" panose="020B0604020202020204" pitchFamily="34" charset="0"/>
                    <a:sym typeface="Symbol" panose="05050102010706020507" pitchFamily="18" charset="2"/>
                  </a:rPr>
                  <a:t>Comp</a:t>
                </a:r>
                <a:r>
                  <a:rPr lang="da-DK" altLang="en-US" sz="1200" b="1" baseline="-40000">
                    <a:latin typeface="Arial" panose="020B0604020202020204" pitchFamily="34" charset="0"/>
                    <a:sym typeface="Symbol" panose="05050102010706020507" pitchFamily="18" charset="2"/>
                  </a:rPr>
                  <a:t>-is</a:t>
                </a:r>
                <a:endParaRPr lang="en-GB" altLang="en-US" sz="1200" b="1" baseline="-40000">
                  <a:latin typeface="Arial" panose="020B0604020202020204" pitchFamily="34" charset="0"/>
                </a:endParaRPr>
              </a:p>
            </p:txBody>
          </p:sp>
          <p:sp>
            <p:nvSpPr>
              <p:cNvPr id="526390" name="Line 54">
                <a:extLst>
                  <a:ext uri="{FF2B5EF4-FFF2-40B4-BE49-F238E27FC236}">
                    <a16:creationId xmlns:a16="http://schemas.microsoft.com/office/drawing/2014/main" id="{473F8F43-EDD9-4490-A9FD-2D3E9C087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40" y="2046"/>
                <a:ext cx="0" cy="4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91" name="Line 55">
                <a:extLst>
                  <a:ext uri="{FF2B5EF4-FFF2-40B4-BE49-F238E27FC236}">
                    <a16:creationId xmlns:a16="http://schemas.microsoft.com/office/drawing/2014/main" id="{59A0D92D-ED42-4D21-A1C2-0E15BA814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040"/>
                <a:ext cx="3" cy="2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92" name="Line 56">
                <a:extLst>
                  <a:ext uri="{FF2B5EF4-FFF2-40B4-BE49-F238E27FC236}">
                    <a16:creationId xmlns:a16="http://schemas.microsoft.com/office/drawing/2014/main" id="{062DB094-7D90-4FD6-9DB9-D4381960ED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9" y="2220"/>
                <a:ext cx="921" cy="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stealth" w="sm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93" name="Line 57">
                <a:extLst>
                  <a:ext uri="{FF2B5EF4-FFF2-40B4-BE49-F238E27FC236}">
                    <a16:creationId xmlns:a16="http://schemas.microsoft.com/office/drawing/2014/main" id="{EB8F936F-8CD6-49A9-AC6A-7D3ABFC4EF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46" y="2220"/>
                <a:ext cx="519" cy="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stealth" w="sm" len="lg"/>
                <a:tailEnd type="stealth" w="sm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94" name="Text Box 58">
                <a:extLst>
                  <a:ext uri="{FF2B5EF4-FFF2-40B4-BE49-F238E27FC236}">
                    <a16:creationId xmlns:a16="http://schemas.microsoft.com/office/drawing/2014/main" id="{9CB7E40C-CE66-462C-A5AF-F5F779F2AC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3" y="2425"/>
                <a:ext cx="431" cy="1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1200" b="1">
                    <a:latin typeface="Arial" panose="020B0604020202020204" pitchFamily="34" charset="0"/>
                    <a:sym typeface="Symbol" panose="05050102010706020507" pitchFamily="18" charset="2"/>
                  </a:rPr>
                  <a:t></a:t>
                </a:r>
                <a:r>
                  <a:rPr lang="da-DK" altLang="en-US" sz="1200" b="1">
                    <a:latin typeface="Arial" panose="020B0604020202020204" pitchFamily="34" charset="0"/>
                    <a:sym typeface="Symbol" panose="05050102010706020507" pitchFamily="18" charset="2"/>
                  </a:rPr>
                  <a:t>h</a:t>
                </a:r>
                <a:r>
                  <a:rPr lang="da-DK" altLang="en-US" sz="1200" b="1" baseline="-25000">
                    <a:latin typeface="Arial" panose="020B0604020202020204" pitchFamily="34" charset="0"/>
                    <a:sym typeface="Symbol" panose="05050102010706020507" pitchFamily="18" charset="2"/>
                  </a:rPr>
                  <a:t>EVAP</a:t>
                </a:r>
                <a:endParaRPr lang="en-GB" altLang="en-US" sz="1200" b="1" baseline="-25000">
                  <a:latin typeface="Arial" panose="020B0604020202020204" pitchFamily="34" charset="0"/>
                </a:endParaRPr>
              </a:p>
            </p:txBody>
          </p:sp>
          <p:grpSp>
            <p:nvGrpSpPr>
              <p:cNvPr id="526395" name="Group 59">
                <a:extLst>
                  <a:ext uri="{FF2B5EF4-FFF2-40B4-BE49-F238E27FC236}">
                    <a16:creationId xmlns:a16="http://schemas.microsoft.com/office/drawing/2014/main" id="{056E0C6A-F772-403F-B139-55B5E9B41C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38" y="947"/>
                <a:ext cx="3333" cy="2265"/>
                <a:chOff x="1338" y="947"/>
                <a:chExt cx="3333" cy="2265"/>
              </a:xfrm>
            </p:grpSpPr>
            <p:sp>
              <p:nvSpPr>
                <p:cNvPr id="526396" name="Text Box 60">
                  <a:extLst>
                    <a:ext uri="{FF2B5EF4-FFF2-40B4-BE49-F238E27FC236}">
                      <a16:creationId xmlns:a16="http://schemas.microsoft.com/office/drawing/2014/main" id="{362929F2-922E-4D1E-8D33-B47C74671E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27" y="947"/>
                  <a:ext cx="1055" cy="3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da-DK" altLang="en-US" sz="1400" b="1">
                      <a:latin typeface="Arial" panose="020B0604020202020204" pitchFamily="34" charset="0"/>
                    </a:rPr>
                    <a:t>80 bar </a:t>
                  </a:r>
                  <a:r>
                    <a:rPr lang="da-DK" altLang="en-US" sz="1200">
                      <a:latin typeface="Arial" panose="020B0604020202020204" pitchFamily="34" charset="0"/>
                    </a:rPr>
                    <a:t>[</a:t>
                  </a:r>
                  <a:r>
                    <a:rPr lang="da-DK" altLang="en-US" sz="1200" b="1">
                      <a:latin typeface="Arial" panose="020B0604020202020204" pitchFamily="34" charset="0"/>
                    </a:rPr>
                    <a:t>1450 psi</a:t>
                  </a:r>
                  <a:r>
                    <a:rPr lang="da-DK" altLang="en-US" sz="1200">
                      <a:latin typeface="Arial" panose="020B0604020202020204" pitchFamily="34" charset="0"/>
                    </a:rPr>
                    <a:t>]</a:t>
                  </a:r>
                  <a:endParaRPr lang="en-GB" altLang="en-US" sz="1200"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ct val="50000"/>
                    </a:spcBef>
                  </a:pPr>
                  <a:endParaRPr lang="en-GB" altLang="en-US" sz="1400" b="1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526397" name="Group 61">
                  <a:extLst>
                    <a:ext uri="{FF2B5EF4-FFF2-40B4-BE49-F238E27FC236}">
                      <a16:creationId xmlns:a16="http://schemas.microsoft.com/office/drawing/2014/main" id="{19404852-389F-4FF1-AD5B-76A3DA98A9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65" y="969"/>
                  <a:ext cx="3306" cy="2243"/>
                  <a:chOff x="1365" y="969"/>
                  <a:chExt cx="3306" cy="2243"/>
                </a:xfrm>
              </p:grpSpPr>
              <p:sp>
                <p:nvSpPr>
                  <p:cNvPr id="526398" name="Freeform 62">
                    <a:extLst>
                      <a:ext uri="{FF2B5EF4-FFF2-40B4-BE49-F238E27FC236}">
                        <a16:creationId xmlns:a16="http://schemas.microsoft.com/office/drawing/2014/main" id="{788F32F6-4D71-4F12-8BA6-C34E36DA5E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43" y="969"/>
                    <a:ext cx="528" cy="1063"/>
                  </a:xfrm>
                  <a:custGeom>
                    <a:avLst/>
                    <a:gdLst>
                      <a:gd name="T0" fmla="*/ 0 w 528"/>
                      <a:gd name="T1" fmla="*/ 1063 h 1063"/>
                      <a:gd name="T2" fmla="*/ 129 w 528"/>
                      <a:gd name="T3" fmla="*/ 792 h 1063"/>
                      <a:gd name="T4" fmla="*/ 243 w 528"/>
                      <a:gd name="T5" fmla="*/ 537 h 1063"/>
                      <a:gd name="T6" fmla="*/ 363 w 528"/>
                      <a:gd name="T7" fmla="*/ 306 h 1063"/>
                      <a:gd name="T8" fmla="*/ 528 w 528"/>
                      <a:gd name="T9" fmla="*/ 0 h 10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28" h="1063">
                        <a:moveTo>
                          <a:pt x="0" y="1063"/>
                        </a:moveTo>
                        <a:lnTo>
                          <a:pt x="129" y="792"/>
                        </a:lnTo>
                        <a:lnTo>
                          <a:pt x="243" y="537"/>
                        </a:lnTo>
                        <a:lnTo>
                          <a:pt x="363" y="306"/>
                        </a:lnTo>
                        <a:lnTo>
                          <a:pt x="528" y="0"/>
                        </a:ln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399" name="Line 63">
                    <a:extLst>
                      <a:ext uri="{FF2B5EF4-FFF2-40B4-BE49-F238E27FC236}">
                        <a16:creationId xmlns:a16="http://schemas.microsoft.com/office/drawing/2014/main" id="{9B6579BE-4663-4772-8857-67C32AC2DE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040"/>
                    <a:ext cx="92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400" name="Line 64">
                    <a:extLst>
                      <a:ext uri="{FF2B5EF4-FFF2-40B4-BE49-F238E27FC236}">
                        <a16:creationId xmlns:a16="http://schemas.microsoft.com/office/drawing/2014/main" id="{F0D82E10-A697-4881-AF10-8FA2AB299E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216" y="969"/>
                    <a:ext cx="1455" cy="3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401" name="Line 65">
                    <a:extLst>
                      <a:ext uri="{FF2B5EF4-FFF2-40B4-BE49-F238E27FC236}">
                        <a16:creationId xmlns:a16="http://schemas.microsoft.com/office/drawing/2014/main" id="{694A7193-B1E7-4959-BE52-57A4F169E5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16" y="969"/>
                    <a:ext cx="3" cy="107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6402" name="Text Box 66">
                    <a:extLst>
                      <a:ext uri="{FF2B5EF4-FFF2-40B4-BE49-F238E27FC236}">
                        <a16:creationId xmlns:a16="http://schemas.microsoft.com/office/drawing/2014/main" id="{3F6697F4-47AF-434D-84FA-492A73BAD49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8" y="3051"/>
                    <a:ext cx="795" cy="16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lnSpc>
                        <a:spcPts val="1400"/>
                      </a:lnSpc>
                      <a:spcBef>
                        <a:spcPct val="25000"/>
                      </a:spcBef>
                    </a:pPr>
                    <a:r>
                      <a:rPr lang="da-DK" altLang="en-US" sz="1000" b="1">
                        <a:latin typeface="Arial" panose="020B0604020202020204" pitchFamily="34" charset="0"/>
                      </a:rPr>
                      <a:t>COP = 1,72</a:t>
                    </a:r>
                    <a:endParaRPr lang="en-GB" altLang="en-US" sz="1000" b="1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26403" name="Line 67">
                    <a:extLst>
                      <a:ext uri="{FF2B5EF4-FFF2-40B4-BE49-F238E27FC236}">
                        <a16:creationId xmlns:a16="http://schemas.microsoft.com/office/drawing/2014/main" id="{B3549B39-3941-474C-B72C-4B5726E054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365" y="2979"/>
                    <a:ext cx="114" cy="111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6404" name="Oval 68">
                  <a:extLst>
                    <a:ext uri="{FF2B5EF4-FFF2-40B4-BE49-F238E27FC236}">
                      <a16:creationId xmlns:a16="http://schemas.microsoft.com/office/drawing/2014/main" id="{3A73F94A-206F-4960-9151-6804600259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8" y="2943"/>
                  <a:ext cx="30" cy="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26405" name="Group 69">
            <a:extLst>
              <a:ext uri="{FF2B5EF4-FFF2-40B4-BE49-F238E27FC236}">
                <a16:creationId xmlns:a16="http://schemas.microsoft.com/office/drawing/2014/main" id="{78031F3B-457C-4F25-A58D-0E8992514349}"/>
              </a:ext>
            </a:extLst>
          </p:cNvPr>
          <p:cNvGrpSpPr>
            <a:grpSpLocks/>
          </p:cNvGrpSpPr>
          <p:nvPr/>
        </p:nvGrpSpPr>
        <p:grpSpPr bwMode="auto">
          <a:xfrm>
            <a:off x="4724401" y="4100514"/>
            <a:ext cx="600075" cy="409575"/>
            <a:chOff x="2016" y="2412"/>
            <a:chExt cx="378" cy="258"/>
          </a:xfrm>
        </p:grpSpPr>
        <p:sp>
          <p:nvSpPr>
            <p:cNvPr id="526406" name="Text Box 70">
              <a:extLst>
                <a:ext uri="{FF2B5EF4-FFF2-40B4-BE49-F238E27FC236}">
                  <a16:creationId xmlns:a16="http://schemas.microsoft.com/office/drawing/2014/main" id="{D5F59237-329A-4E75-83F3-56C058642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12"/>
              <a:ext cx="378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a-DK" altLang="en-US" sz="1400">
                  <a:latin typeface="Arial" panose="020B0604020202020204" pitchFamily="34" charset="0"/>
                </a:rPr>
                <a:t>Max</a:t>
              </a:r>
              <a:endParaRPr lang="en-GB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526407" name="Line 71">
              <a:extLst>
                <a:ext uri="{FF2B5EF4-FFF2-40B4-BE49-F238E27FC236}">
                  <a16:creationId xmlns:a16="http://schemas.microsoft.com/office/drawing/2014/main" id="{FA9E2702-2DA1-400D-890E-83E8F02AA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8" y="2550"/>
              <a:ext cx="48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1">
            <a:extLst>
              <a:ext uri="{FF2B5EF4-FFF2-40B4-BE49-F238E27FC236}">
                <a16:creationId xmlns:a16="http://schemas.microsoft.com/office/drawing/2014/main" id="{FB8A00A5-985E-4B47-9C8F-2F937DD94515}"/>
              </a:ext>
            </a:extLst>
          </p:cNvPr>
          <p:cNvSpPr txBox="1">
            <a:spLocks/>
          </p:cNvSpPr>
          <p:nvPr/>
        </p:nvSpPr>
        <p:spPr>
          <a:xfrm>
            <a:off x="2394190" y="3843"/>
            <a:ext cx="8189287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Trend to NH3 charge reduction</a:t>
            </a:r>
            <a:endParaRPr lang="en-US" sz="1200" dirty="0"/>
          </a:p>
          <a:p>
            <a:r>
              <a:rPr lang="en-US" dirty="0"/>
              <a:t> 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B9A292-B024-4F60-B858-0436999D3F82}"/>
              </a:ext>
            </a:extLst>
          </p:cNvPr>
          <p:cNvGrpSpPr/>
          <p:nvPr/>
        </p:nvGrpSpPr>
        <p:grpSpPr>
          <a:xfrm>
            <a:off x="1524001" y="997"/>
            <a:ext cx="870189" cy="433067"/>
            <a:chOff x="0" y="293096"/>
            <a:chExt cx="870189" cy="4330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35F6BE6-D139-4083-8A2C-82736965BDFC}"/>
                </a:ext>
              </a:extLst>
            </p:cNvPr>
            <p:cNvSpPr/>
            <p:nvPr/>
          </p:nvSpPr>
          <p:spPr>
            <a:xfrm>
              <a:off x="0" y="293096"/>
              <a:ext cx="415926" cy="433067"/>
            </a:xfrm>
            <a:prstGeom prst="rect">
              <a:avLst/>
            </a:prstGeom>
            <a:solidFill>
              <a:srgbClr val="E60A1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D993A89-DA1C-4703-B6F3-2C2594396C1D}"/>
                </a:ext>
              </a:extLst>
            </p:cNvPr>
            <p:cNvSpPr txBox="1"/>
            <p:nvPr/>
          </p:nvSpPr>
          <p:spPr>
            <a:xfrm>
              <a:off x="163354" y="295275"/>
              <a:ext cx="70683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0</a:t>
              </a:r>
              <a:r>
                <a:rPr lang="en-US" sz="2800" b="1" dirty="0">
                  <a:solidFill>
                    <a:schemeClr val="accent1"/>
                  </a:solidFill>
                </a:rPr>
                <a:t>2</a:t>
              </a:r>
              <a:r>
                <a:rPr lang="en-US" sz="2800" b="1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D084FD2A-AB07-4AF8-8CF2-E60EDF78EC2E}"/>
              </a:ext>
            </a:extLst>
          </p:cNvPr>
          <p:cNvSpPr txBox="1">
            <a:spLocks/>
          </p:cNvSpPr>
          <p:nvPr/>
        </p:nvSpPr>
        <p:spPr>
          <a:xfrm>
            <a:off x="2394190" y="939843"/>
            <a:ext cx="7857885" cy="430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1"/>
                </a:solidFill>
              </a:rPr>
              <a:t>Assessment of Emerging Systems Performance vs </a:t>
            </a:r>
            <a:r>
              <a:rPr lang="en-US" sz="2000" dirty="0" err="1">
                <a:solidFill>
                  <a:schemeClr val="accent1"/>
                </a:solidFill>
              </a:rPr>
              <a:t>Traditonal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0671E9-B462-4BF7-8A93-BCA398B115C0}"/>
              </a:ext>
            </a:extLst>
          </p:cNvPr>
          <p:cNvSpPr txBox="1"/>
          <p:nvPr/>
        </p:nvSpPr>
        <p:spPr>
          <a:xfrm>
            <a:off x="1524001" y="2054087"/>
            <a:ext cx="9059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Fair Calculations have been made to provide an impartial assessment of industrial Ref Systems. (White paper presented at IRC Montreal 2019, Thomas Lund-Danfoss)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Two Stage R717, Pump circulation (2 Stage ) Baseline</a:t>
            </a:r>
          </a:p>
          <a:p>
            <a:pPr marL="285750" indent="-285750">
              <a:buFontTx/>
              <a:buChar char="-"/>
            </a:pPr>
            <a:r>
              <a:rPr lang="en-US" dirty="0"/>
              <a:t>R744/R717 cascade pump circulation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Transcritical</a:t>
            </a:r>
            <a:r>
              <a:rPr lang="en-US" dirty="0"/>
              <a:t> R744 DX Operation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Transcritical</a:t>
            </a:r>
            <a:r>
              <a:rPr lang="en-US" dirty="0"/>
              <a:t> R744 pump circulation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Two stage R507, Pump circulation</a:t>
            </a:r>
          </a:p>
        </p:txBody>
      </p:sp>
    </p:spTree>
    <p:extLst>
      <p:ext uri="{BB962C8B-B14F-4D97-AF65-F5344CB8AC3E}">
        <p14:creationId xmlns:p14="http://schemas.microsoft.com/office/powerpoint/2010/main" val="4054460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1777</Words>
  <Application>Microsoft Office PowerPoint</Application>
  <PresentationFormat>Widescreen</PresentationFormat>
  <Paragraphs>487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Verdana</vt:lpstr>
      <vt:lpstr>Office Theme</vt:lpstr>
      <vt:lpstr>think-cell Slide</vt:lpstr>
      <vt:lpstr>Chart</vt:lpstr>
      <vt:lpstr>Global Trend in Industrial Refrigeration</vt:lpstr>
      <vt:lpstr>Agenda</vt:lpstr>
      <vt:lpstr>Why The Changes?</vt:lpstr>
      <vt:lpstr>PowerPoint Presentation</vt:lpstr>
      <vt:lpstr>PowerPoint Presentation</vt:lpstr>
      <vt:lpstr>PowerPoint Presentation</vt:lpstr>
      <vt:lpstr>Refrigeration cycles with CO2 - General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 Hidalgo</dc:creator>
  <cp:lastModifiedBy>Hernan Hidalgo</cp:lastModifiedBy>
  <cp:revision>25</cp:revision>
  <dcterms:created xsi:type="dcterms:W3CDTF">2019-09-16T18:24:55Z</dcterms:created>
  <dcterms:modified xsi:type="dcterms:W3CDTF">2019-09-20T02:32:45Z</dcterms:modified>
</cp:coreProperties>
</file>